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3" r:id="rId3"/>
    <p:sldId id="304" r:id="rId4"/>
    <p:sldId id="275" r:id="rId5"/>
    <p:sldId id="295" r:id="rId6"/>
    <p:sldId id="276" r:id="rId7"/>
    <p:sldId id="292" r:id="rId8"/>
    <p:sldId id="291" r:id="rId9"/>
    <p:sldId id="289" r:id="rId10"/>
    <p:sldId id="310" r:id="rId11"/>
    <p:sldId id="297" r:id="rId12"/>
    <p:sldId id="296" r:id="rId13"/>
    <p:sldId id="306" r:id="rId14"/>
    <p:sldId id="308" r:id="rId15"/>
    <p:sldId id="309" r:id="rId16"/>
    <p:sldId id="288" r:id="rId17"/>
    <p:sldId id="315" r:id="rId18"/>
    <p:sldId id="316" r:id="rId19"/>
    <p:sldId id="307" r:id="rId20"/>
    <p:sldId id="298" r:id="rId21"/>
    <p:sldId id="302" r:id="rId22"/>
    <p:sldId id="290" r:id="rId23"/>
    <p:sldId id="311" r:id="rId24"/>
    <p:sldId id="283" r:id="rId25"/>
    <p:sldId id="282" r:id="rId26"/>
  </p:sldIdLst>
  <p:sldSz cx="12192000" cy="6858000"/>
  <p:notesSz cx="6669088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6866" y="6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52251-49DD-45E7-BB09-A70037603280}" type="datetimeFigureOut">
              <a:rPr lang="es-ES" smtClean="0"/>
              <a:pPr/>
              <a:t>07/12/2022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39838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604" y="4777369"/>
            <a:ext cx="5335893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4" y="9428635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6866" y="9428635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4AF4C-532D-4490-89AD-0E9D5271B83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41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4AF4C-532D-4490-89AD-0E9D5271B83C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330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4AF4C-532D-4490-89AD-0E9D5271B83C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11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0FC9-C592-405A-BF28-73ADD3B600F6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130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C333-3D70-4EC9-9027-2902AD31A31D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28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D6E4-4745-4597-B6C9-75A91E100552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3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83EF-D6C8-43AE-B699-9B7047CDA940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82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A5B7-99BA-4D73-A32A-1C3DD2167AED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70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4BC8A-0C21-4300-AAA3-BEF567AEAD3A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82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D1EA-B2F7-4092-8683-9A0C25D56B32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06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A458-8830-49A5-BFCC-C17CEB7D4B65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648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0288-DA2F-4717-A5A8-038AECA99A4F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65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5928-FFFC-4200-824F-1D8764B1ECC3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44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FC64-4C73-4A8B-862D-BB7EC2CB31A9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820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3A43-75A4-4CE0-B5A1-C44B42E792B3}" type="datetime1">
              <a:rPr lang="es-ES" smtClean="0"/>
              <a:pPr/>
              <a:t>07/12/2022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637E-6860-4DDD-B2B6-EC6192B9592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70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176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 TRANSPORTE POR CARRETERA</a:t>
            </a:r>
            <a:b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br>
              <a:rPr lang="es-ES" sz="40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endParaRPr lang="es-ES" sz="4000" b="1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s-ES" sz="18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es-ES" sz="18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s-ES" sz="14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DIRECCIÓN GENERAL DE TRANSPORTE TERRESTRE</a:t>
            </a:r>
          </a:p>
          <a:p>
            <a:r>
              <a:rPr lang="es-ES" sz="14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SUBDIRECCIÓN GENERAL DE INSPECCIÓN DE TRANSPORTE TERRESTRE</a:t>
            </a:r>
          </a:p>
          <a:p>
            <a:r>
              <a:rPr lang="es-ES" sz="14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COMISIÓN DIRECTORES GENERALES DE TRANSPORTE</a:t>
            </a:r>
          </a:p>
          <a:p>
            <a:r>
              <a:rPr lang="es-ES" sz="14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30 NOVIEMBRE 2022</a:t>
            </a: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14313"/>
            <a:ext cx="9906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689043"/>
              </p:ext>
            </p:extLst>
          </p:nvPr>
        </p:nvGraphicFramePr>
        <p:xfrm>
          <a:off x="179388" y="260350"/>
          <a:ext cx="1931987" cy="614363"/>
        </p:xfrm>
        <a:graphic>
          <a:graphicData uri="http://schemas.openxmlformats.org/drawingml/2006/table">
            <a:tbl>
              <a:tblPr firstRow="1" firstCol="1" bandRow="1"/>
              <a:tblGrid>
                <a:gridCol w="104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7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rial Black" panose="020B0A040201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98146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96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74133" y="985839"/>
            <a:ext cx="11289243" cy="53387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GENERALES</a:t>
            </a:r>
          </a:p>
          <a:p>
            <a:pPr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3.2. INSPECCIÓN A EMPRESAS CUMPLIMIENTO DE LA CAPACITACIÓN PROFFESIONAL</a:t>
            </a:r>
          </a:p>
          <a:p>
            <a:pPr marL="0" indent="0">
              <a:buNone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es-ES" altLang="es-ES" sz="2000" b="1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Se controlará al menos el 25% de empresas, que no les corresponda visar en el 2023,si siguen cumpliendo el requisito de capacitación profesional.</a:t>
            </a:r>
          </a:p>
          <a:p>
            <a:pPr marL="476250" lvl="1"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Vinculación del gestor con la empresa.</a:t>
            </a: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Cumplimiento de funciones del gestor.</a:t>
            </a:r>
          </a:p>
          <a:p>
            <a:pPr marL="476250" lvl="1"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" altLang="es-ES" sz="24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es-ES" altLang="es-ES" sz="24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	</a:t>
            </a:r>
          </a:p>
          <a:p>
            <a:pPr algn="just"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 </a:t>
            </a:r>
            <a:fld id="{52F4637E-6860-4DDD-B2B6-EC6192B9592C}" type="slidenum">
              <a:rPr lang="es-ES" smtClean="0"/>
              <a:pPr/>
              <a:t>10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9" y="-17603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17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999066" y="891117"/>
            <a:ext cx="11023600" cy="583035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 ACTUACIONES GENERALES</a:t>
            </a:r>
          </a:p>
          <a:p>
            <a:pPr>
              <a:defRPr/>
            </a:pPr>
            <a:endParaRPr lang="es-ES" altLang="es-ES" sz="24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9050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3.3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Control de tiempos de conducción y descanso.</a:t>
            </a:r>
          </a:p>
          <a:p>
            <a:pPr marL="19050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 de la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Directiva 22/2006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mínimo de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3.205.393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jornadas 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empresas al menos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1.602.696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jornadas 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carretera control al menos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961.618</a:t>
            </a:r>
            <a:r>
              <a:rPr lang="es-ES" altLang="es-ES" sz="2000" kern="0" dirty="0">
                <a:solidFill>
                  <a:srgbClr val="002B82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jornadas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prioriza a las empresas: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Más infractoras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las que se hayan recibido denuncias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Que se les haya detectado manipulación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Obstrucciones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6550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5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235076" y="1373188"/>
            <a:ext cx="11860212" cy="49831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s-ES" altLang="es-ES" sz="1800" b="1" i="1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CONDUCCIÓN Y DESCANSO </a:t>
            </a:r>
          </a:p>
          <a:p>
            <a:pPr marL="0" indent="0">
              <a:buNone/>
              <a:defRPr/>
            </a:pPr>
            <a:endParaRPr lang="es-ES" altLang="es-ES" sz="1800" b="1" i="1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Se comprobará: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29540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El análisis de las jornadas.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Si los conductores están de alta en la Seguridad Social.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Si el contrato  de los conductores concuerda con la actividad que realizan.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Se comprobará la validez de las tarjetas de </a:t>
            </a:r>
            <a:r>
              <a:rPr lang="es-ES" altLang="es-ES" sz="2000" kern="0" dirty="0" err="1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tacógrafo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 de los conductores.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latin typeface="Arial Rounded MT Bold" panose="020F0704030504030204" pitchFamily="34" charset="0"/>
              <a:cs typeface="Arial" charset="0"/>
            </a:endParaRP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Dar traslado a la Inspección de Trabajo en los casos que se detecte: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latin typeface="Arial Rounded MT Bold" panose="020F0704030504030204" pitchFamily="34" charset="0"/>
              <a:cs typeface="Arial" charset="0"/>
            </a:endParaRP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Exceso de infracciones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Infracciones muy graves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Conductores no dados de alta o no adecuadamente</a:t>
            </a:r>
          </a:p>
          <a:p>
            <a:pPr marL="127635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Manipulaciones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08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31788" y="1181099"/>
            <a:ext cx="11860212" cy="49831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GENERALES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s-ES" sz="2400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s-ES" sz="2400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19050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3.4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Manipulaciones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del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tacógrafo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y del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limitador de velocidad.</a:t>
            </a:r>
          </a:p>
          <a:p>
            <a:pPr marL="19050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Se detecta en carretera</a:t>
            </a: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Inspección exhaustiva a empresas de las que se tenga informe manipulación</a:t>
            </a: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Control de uso indebido de las tarjetas de </a:t>
            </a:r>
            <a:r>
              <a:rPr lang="es-ES" altLang="es-ES" sz="2000" kern="0" dirty="0" err="1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tacógrafo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	</a:t>
            </a: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952500"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Consecuencia de la Sentencia del Supremo de 15 de enero de 2020, “manipulación del </a:t>
            </a:r>
            <a:r>
              <a:rPr lang="es-ES" altLang="es-ES" sz="2000" kern="0" dirty="0" err="1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tacógrafo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 delito penal”.</a:t>
            </a:r>
          </a:p>
          <a:p>
            <a:pPr marL="990600" lvl="1" indent="-51435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es-ES" altLang="es-ES" sz="18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86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889000" y="1023158"/>
            <a:ext cx="10414000" cy="53387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GENERALES</a:t>
            </a:r>
          </a:p>
          <a:p>
            <a:pPr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None/>
              <a:defRPr/>
            </a:pPr>
            <a:r>
              <a:rPr lang="es-ES" altLang="es-ES" sz="2000" b="1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3.5 CONDUCTORES</a:t>
            </a:r>
          </a:p>
          <a:p>
            <a:pPr marL="0" indent="0">
              <a:buNone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s-ES" altLang="es-ES" sz="2000" b="1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Cualificación inicial y formación </a:t>
            </a:r>
            <a:r>
              <a:rPr lang="es-ES" altLang="es-ES" sz="2000" kern="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contínua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.</a:t>
            </a:r>
          </a:p>
          <a:p>
            <a:pPr marL="476250" lvl="1"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Inspección en carretera.</a:t>
            </a: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Inspección del desarrollo de los cursos de formación CAP.</a:t>
            </a: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Implantación de las inspecciones a través de sistemas de control biométrico.</a:t>
            </a:r>
          </a:p>
          <a:p>
            <a:pPr marL="476250" lvl="1"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" altLang="es-ES" sz="24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es-ES" altLang="es-ES" sz="24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	</a:t>
            </a:r>
          </a:p>
          <a:p>
            <a:pPr algn="just"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pic>
        <p:nvPicPr>
          <p:cNvPr id="6" name="Imagen 5" descr="Resultado de imagen de imagenes formacion continua ca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1135063"/>
            <a:ext cx="3741420" cy="179863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 </a:t>
            </a:r>
            <a:fld id="{52F4637E-6860-4DDD-B2B6-EC6192B9592C}" type="slidenum">
              <a:rPr lang="es-ES" smtClean="0"/>
              <a:pPr/>
              <a:t>14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2913" y="-3414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14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268288" y="985839"/>
            <a:ext cx="11085512" cy="53387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ACTUACIONES GENERALES</a:t>
            </a:r>
          </a:p>
          <a:p>
            <a:pPr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Control de conductores de terceros países. </a:t>
            </a:r>
          </a:p>
          <a:p>
            <a:pPr marL="476250" lvl="1" indent="0" algn="just">
              <a:buNone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None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Actuaciones: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3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Comprobación de que los conductores de terceros países con certificado siguen de alta en la empresa con cruce de bases de datos de la Seguridad Social.</a:t>
            </a:r>
          </a:p>
          <a:p>
            <a:pPr lvl="3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En carretera</a:t>
            </a:r>
          </a:p>
          <a:p>
            <a:pPr lvl="3" algn="just">
              <a:buFont typeface="Arial" panose="020B0604020202020204" pitchFamily="34" charset="0"/>
              <a:buChar char="•"/>
              <a:defRPr/>
            </a:pPr>
            <a:r>
              <a:rPr lang="es-ES" altLang="es-ES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Al hacer inspecciones a empresas por conducción y descanso de sus conductores.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s-ES" altLang="es-ES" sz="24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 algn="just">
              <a:buNone/>
              <a:defRPr/>
            </a:pPr>
            <a:r>
              <a:rPr lang="es-ES" altLang="es-ES" sz="24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	</a:t>
            </a:r>
          </a:p>
          <a:p>
            <a:pPr algn="just"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/>
              <a:t> </a:t>
            </a:r>
            <a:fld id="{52F4637E-6860-4DDD-B2B6-EC6192B9592C}" type="slidenum">
              <a:rPr lang="es-ES" smtClean="0"/>
              <a:pPr/>
              <a:t>15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8378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228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79388" y="1125538"/>
            <a:ext cx="11860212" cy="49831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GENERALES</a:t>
            </a:r>
          </a:p>
          <a:p>
            <a:pPr marL="47625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990600" lvl="1" indent="-51435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3.6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sobre servicios de transporte público  </a:t>
            </a: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ofertados en distintos medios entre ellos las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plataformas digitales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Detectar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aquellos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servicios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que bajo la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forma de un transporte colaborativo están encubriendo una actividad empresarial.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Detectar que se esté intermediando 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cumpliendo la normativa vigente.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Tipos de servicio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Vehículos turismos particulares</a:t>
            </a:r>
          </a:p>
          <a:p>
            <a:pPr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Servicios de mercancías</a:t>
            </a:r>
          </a:p>
          <a:p>
            <a:pPr lvl="2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Servicios de viajeros</a:t>
            </a:r>
          </a:p>
          <a:p>
            <a:pPr marL="0" indent="0" algn="just">
              <a:buNone/>
              <a:defRPr/>
            </a:pPr>
            <a:endParaRPr lang="es-ES" altLang="es-ES" sz="18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16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2913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833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79388" y="1125538"/>
            <a:ext cx="11860212" cy="54784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TRANSPORTE DE MERCANCÍAS</a:t>
            </a:r>
          </a:p>
          <a:p>
            <a:pPr marL="47625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18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</a:t>
            </a:r>
            <a:r>
              <a:rPr lang="es-ES" sz="19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3.7 </a:t>
            </a:r>
            <a:r>
              <a:rPr 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Morosidad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19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19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Real Decreto Ley 13/2021 modificó la Ley 16/1987 de 30 de julio, LOTT </a:t>
            </a:r>
            <a:r>
              <a:rPr lang="es-ES" alt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tipificando como infracción el incumplimiento del plazo a que atenerse para no incurrir en morosidad </a:t>
            </a:r>
            <a:r>
              <a:rPr lang="es-ES" altLang="es-ES" sz="19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el transporte de mercancías por carretera.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19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realizarán inspecciones de empresas </a:t>
            </a:r>
            <a:r>
              <a:rPr lang="es-ES" altLang="es-ES" sz="19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 fin de contribuir a la lucha contra la morosidad.</a:t>
            </a:r>
          </a:p>
          <a:p>
            <a:pPr marL="0" indent="0" algn="just">
              <a:buNone/>
              <a:defRPr/>
            </a:pPr>
            <a:endParaRPr lang="es-ES" altLang="es-ES" sz="19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990600" lvl="1" indent="-51435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s-ES" sz="1900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19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3.8 </a:t>
            </a:r>
            <a:r>
              <a:rPr 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 la prohibición de carga y descarga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19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El Real Decreto Ley </a:t>
            </a:r>
            <a:r>
              <a:rPr lang="es-ES" sz="19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limita la participación del conductor en la carga y descarga </a:t>
            </a:r>
            <a:r>
              <a:rPr 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la mercancía.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19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19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realizarán inspecciones presenciales </a:t>
            </a:r>
            <a:r>
              <a:rPr lang="es-ES" sz="1900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las empresas habrá que </a:t>
            </a:r>
            <a:r>
              <a:rPr lang="es-ES" sz="19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analizar cuando procede y cuando no, que el conductor realice la carga y descarga.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1800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18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17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2913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02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79388" y="1125538"/>
            <a:ext cx="11860212" cy="54784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TRANSPORTE DE MERCANCÍAS</a:t>
            </a:r>
          </a:p>
          <a:p>
            <a:pPr marL="47625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18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s-ES" sz="18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</a:t>
            </a:r>
            <a:r>
              <a:rPr 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3.9 </a:t>
            </a:r>
            <a:r>
              <a:rPr lang="es-ES" sz="16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del precio del transporte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altLang="es-ES" sz="16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en los contratos de un único envío, los precios del servicio de transporte cubre los gastos del transportista efectivo cuando se den las condiciones que señala el RDL 14/2022 que modifica la Ley 15/2009</a:t>
            </a:r>
            <a:r>
              <a:rPr lang="es-ES" sz="16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.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16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16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realizarán a través de inspecciones a empresas cargadoras, operadores de transporte y empresas de transporte. 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16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   3.10 </a:t>
            </a:r>
            <a:r>
              <a:rPr lang="es-ES" altLang="es-ES" sz="16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Excesos de peso </a:t>
            </a:r>
          </a:p>
          <a:p>
            <a:pPr algn="just">
              <a:defRPr/>
            </a:pPr>
            <a:endParaRPr lang="es-ES" altLang="es-ES" sz="16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Afecta a la seguridad en la carretera, la competencia de las empresas y daño infraestructuras. </a:t>
            </a:r>
          </a:p>
          <a:p>
            <a:pPr marL="1257300" lvl="2" indent="-342900" algn="just">
              <a:defRPr/>
            </a:pPr>
            <a:endParaRPr lang="es-ES" altLang="es-ES" sz="16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257300" lvl="2" indent="-342900" algn="just">
              <a:defRPr/>
            </a:pPr>
            <a:r>
              <a:rPr lang="es-ES" altLang="es-ES" sz="16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Actuaciones especiales: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Controles de larga duración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Controles en puertos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Controles nocturnos de furgonetas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16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Identificación de la empresa cargadora en caso de infracción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1600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s-ES" sz="16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altLang="es-ES" sz="2000" b="1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18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2913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5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020594" y="7893584"/>
            <a:ext cx="10666412" cy="206956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endParaRPr lang="es-ES" altLang="es-ES" sz="24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s-ES" altLang="es-ES" sz="28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579618" y="1563726"/>
            <a:ext cx="1077418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altLang="es-ES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ACTUACIONES TRANSPORTE DE MERCANCÍAS</a:t>
            </a:r>
          </a:p>
          <a:p>
            <a:pPr algn="just">
              <a:defRPr/>
            </a:pPr>
            <a:endParaRPr lang="es-ES" altLang="es-ES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3.1.2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Cooperativas de trabajo asociado</a:t>
            </a:r>
          </a:p>
          <a:p>
            <a:pPr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Comprobar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caso de socios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que tributan en módulos y facturan  a la cooperativa               detección de las falsas cooperativas.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Traslado a: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Inspección de Trabajo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Inspección de  Hacienda</a:t>
            </a:r>
          </a:p>
          <a:p>
            <a:pPr algn="just">
              <a:defRPr/>
            </a:pPr>
            <a:endParaRPr lang="es-ES" altLang="es-ES" sz="24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sz="24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</a:p>
          <a:p>
            <a:pPr algn="just">
              <a:defRPr/>
            </a:pPr>
            <a:endParaRPr lang="es-ES" altLang="es-ES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</a:p>
        </p:txBody>
      </p:sp>
      <p:sp>
        <p:nvSpPr>
          <p:cNvPr id="8" name="Flecha derecha 1"/>
          <p:cNvSpPr>
            <a:spLocks noChangeArrowheads="1"/>
          </p:cNvSpPr>
          <p:nvPr/>
        </p:nvSpPr>
        <p:spPr bwMode="auto">
          <a:xfrm flipV="1">
            <a:off x="3734594" y="3623736"/>
            <a:ext cx="803275" cy="284162"/>
          </a:xfrm>
          <a:prstGeom prst="rightArrow">
            <a:avLst>
              <a:gd name="adj1" fmla="val 50000"/>
              <a:gd name="adj2" fmla="val 4542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300" b="1">
                <a:latin typeface="Garamond" panose="02020404030301010803" pitchFamily="18" charset="0"/>
              </a:rPr>
              <a:t>            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5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6 CuadroTexto"/>
          <p:cNvSpPr txBox="1"/>
          <p:nvPr/>
        </p:nvSpPr>
        <p:spPr>
          <a:xfrm>
            <a:off x="179388" y="1177925"/>
            <a:ext cx="1155065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altLang="es-ES" sz="24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 </a:t>
            </a:r>
          </a:p>
          <a:p>
            <a:pPr algn="just">
              <a:defRPr/>
            </a:pPr>
            <a:r>
              <a:rPr lang="es-ES" altLang="es-ES" sz="24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1. FINALIDAD DEL PLAN DE INSPECCIÓN </a:t>
            </a:r>
          </a:p>
          <a:p>
            <a:pPr lvl="1" algn="just">
              <a:defRPr/>
            </a:pPr>
            <a:endParaRPr lang="es-ES" altLang="es-ES" sz="2400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defRPr/>
            </a:pPr>
            <a:endParaRPr lang="es-ES" altLang="es-ES" sz="2000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defRPr/>
            </a:pPr>
            <a:endParaRPr lang="es-ES" altLang="es-ES" sz="2000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Garantizar el cumplimiento de las normas 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ordenadoras del sector.</a:t>
            </a:r>
          </a:p>
          <a:p>
            <a:pPr lvl="1" algn="just">
              <a:buFont typeface="Arial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Establecer las medidas de control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, de lucha contra la economía sumergida y contra la competencia desleal en el sector</a:t>
            </a:r>
            <a:r>
              <a:rPr lang="es-ES" altLang="es-ES" sz="24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.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4613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62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020594" y="7893584"/>
            <a:ext cx="10666412" cy="206956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endParaRPr lang="es-ES" altLang="es-ES" sz="24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s-ES" altLang="es-ES" sz="28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546100" y="1024217"/>
            <a:ext cx="11645900" cy="1067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altLang="es-ES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ACTUACIONES TRANSPORTE DE MERCANCÍAS</a:t>
            </a:r>
          </a:p>
          <a:p>
            <a:pPr algn="just">
              <a:defRPr/>
            </a:pPr>
            <a:endParaRPr lang="es-ES" altLang="es-ES" u="sng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3.11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Control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 sobre el transporte de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mercancías peligrosas</a:t>
            </a:r>
          </a:p>
          <a:p>
            <a:pPr algn="just"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Necesidad de incidir ante las consecuencias de un accidente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0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3.12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Transporte realizado por no residentes</a:t>
            </a:r>
          </a:p>
          <a:p>
            <a:pPr algn="just">
              <a:defRPr/>
            </a:pP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Fenómeno basado en la deslocalización de las empresas genera competencia desleal </a:t>
            </a:r>
          </a:p>
          <a:p>
            <a:pPr lvl="1" algn="ctr">
              <a:buFontTx/>
              <a:buNone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ctr">
              <a:buFontTx/>
              <a:buNone/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dumping social                   empresas buzón</a:t>
            </a:r>
          </a:p>
          <a:p>
            <a:pPr marL="533400" lvl="1" algn="just">
              <a:defRPr/>
            </a:pPr>
            <a:endParaRPr lang="es-ES" altLang="es-ES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76200" algn="just">
              <a:defRPr/>
            </a:pPr>
            <a:r>
              <a:rPr lang="es-ES" altLang="es-ES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Coordinación de: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 Inspección de Trabajo (Plan Estratégico de la Inspección de Trabajo y Seguridad Social)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 Agencia Tributaria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 Inspección de Transporte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Coordinación con otros Estados Miembros a través del sistema IMI y el Organismo Europeo ELA.</a:t>
            </a:r>
          </a:p>
          <a:p>
            <a:pPr lvl="5" algn="just"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</a:p>
        </p:txBody>
      </p:sp>
      <p:sp>
        <p:nvSpPr>
          <p:cNvPr id="9" name="Flecha derecha 1"/>
          <p:cNvSpPr>
            <a:spLocks noChangeArrowheads="1"/>
          </p:cNvSpPr>
          <p:nvPr/>
        </p:nvSpPr>
        <p:spPr bwMode="auto">
          <a:xfrm flipV="1">
            <a:off x="6096000" y="4431237"/>
            <a:ext cx="803275" cy="284162"/>
          </a:xfrm>
          <a:prstGeom prst="rightArrow">
            <a:avLst>
              <a:gd name="adj1" fmla="val 50000"/>
              <a:gd name="adj2" fmla="val 4542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300" b="1">
                <a:latin typeface="Garamond" panose="02020404030301010803" pitchFamily="18" charset="0"/>
              </a:rPr>
              <a:t>             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8420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51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020594" y="7893584"/>
            <a:ext cx="10666412" cy="206956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endParaRPr lang="es-ES" altLang="es-ES" sz="24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s-ES" altLang="es-ES" sz="2800" b="1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476250" lvl="1" indent="0" algn="just">
              <a:buFont typeface="Monotype Sorts" pitchFamily="2" charset="2"/>
              <a:buNone/>
              <a:defRPr/>
            </a:pPr>
            <a:endParaRPr lang="es-ES" altLang="es-ES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546100" y="1137433"/>
            <a:ext cx="11277600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altLang="es-ES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ACTUACIONES TRANSPORTE DE MERCANCÍAS</a:t>
            </a:r>
          </a:p>
          <a:p>
            <a:pPr algn="just">
              <a:defRPr/>
            </a:pPr>
            <a:endParaRPr lang="es-ES" altLang="es-ES" u="sng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5" algn="just"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realizará:</a:t>
            </a:r>
          </a:p>
          <a:p>
            <a:pPr lvl="1" algn="just"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carretera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vehículos pesados y vehículos ligeros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Inspección de empresas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transporte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Inspección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 empresas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cargadoras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  comprobará:</a:t>
            </a:r>
          </a:p>
          <a:p>
            <a:pPr lvl="1" algn="just"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Posesión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 la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documentación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pertinente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 la normativa social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Reglamento CE 561/2006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las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reglas de cabotaje con un transporte internacional previo</a:t>
            </a: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sz="24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" altLang="es-ES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" altLang="es-ES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5205"/>
            <a:ext cx="3584759" cy="1024217"/>
          </a:xfrm>
          <a:prstGeom prst="rect">
            <a:avLst/>
          </a:prstGeom>
        </p:spPr>
      </p:pic>
      <p:pic>
        <p:nvPicPr>
          <p:cNvPr id="3" name="Picture 2" descr="Iveco Tector">
            <a:extLst>
              <a:ext uri="{FF2B5EF4-FFF2-40B4-BE49-F238E27FC236}">
                <a16:creationId xmlns:a16="http://schemas.microsoft.com/office/drawing/2014/main" id="{9AC400EF-2779-6E63-2A8E-AA2322F1B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300" y="1025941"/>
            <a:ext cx="3009766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556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86833" y="1100138"/>
            <a:ext cx="11518900" cy="53276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6200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2382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1450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190750" indent="-285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6479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31051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5623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40195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SzPct val="115000"/>
              <a:buFont typeface="Wingdings" pitchFamily="2" charset="2"/>
              <a:buNone/>
              <a:defRPr/>
            </a:pPr>
            <a:r>
              <a:rPr lang="es-ES" altLang="es-ES" sz="2000" b="1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4</a:t>
            </a:r>
            <a:r>
              <a:rPr lang="es-ES" altLang="es-E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. CONTROL EN VÍAS PÚBLICAS:</a:t>
            </a:r>
          </a:p>
          <a:p>
            <a:pPr>
              <a:buSzPct val="115000"/>
              <a:buFont typeface="Wingdings" pitchFamily="2" charset="2"/>
              <a:buNone/>
              <a:defRPr/>
            </a:pPr>
            <a:endParaRPr lang="es-ES" altLang="es-ES" sz="2000" dirty="0">
              <a:solidFill>
                <a:srgbClr val="333399"/>
              </a:solidFill>
              <a:latin typeface="Arial Rounded MT Bold" panose="020F0704030504030204" pitchFamily="34" charset="0"/>
            </a:endParaRP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Refuerzo de controles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en carretera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Coordinación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de las actividades de inspección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Intercambio de información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entre los agentes que intervienen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buSzPct val="115000"/>
              <a:buNone/>
              <a:defRPr/>
            </a:pPr>
            <a:r>
              <a:rPr lang="es-ES" altLang="es-ES" sz="20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Tipos de controles: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Concertados simultáneamente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entre dos o más Estados Miembros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Coordinados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 organizados por </a:t>
            </a: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ECR </a:t>
            </a:r>
            <a:r>
              <a:rPr lang="es-ES" altLang="es-ES" sz="200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y  ROADPOL</a:t>
            </a:r>
            <a:endParaRPr lang="es-ES" altLang="es-ES" sz="200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Coordinados de todas las CCAA</a:t>
            </a:r>
          </a:p>
          <a:p>
            <a:pPr marL="1104900" lvl="1" indent="-342900">
              <a:buSzPct val="115000"/>
              <a:buFont typeface="Arial" panose="020B0604020202020204" pitchFamily="34" charset="0"/>
              <a:buChar char="•"/>
              <a:defRPr/>
            </a:pP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Específicos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de cada Comunidad Autónoma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22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1112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2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86833" y="1100138"/>
            <a:ext cx="11518900" cy="53276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6200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2382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71450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190750" indent="-2857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6479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31051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5623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4019550" indent="-2857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SzPct val="115000"/>
              <a:buFont typeface="Wingdings" pitchFamily="2" charset="2"/>
              <a:buNone/>
              <a:defRPr/>
            </a:pPr>
            <a:r>
              <a:rPr lang="es-ES" altLang="es-ES" sz="2000" b="1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5. EL PLAN DE INSPECCIÓN REQUIERE:</a:t>
            </a:r>
          </a:p>
          <a:p>
            <a:pPr>
              <a:buSzPct val="115000"/>
              <a:buFont typeface="Wingdings" pitchFamily="2" charset="2"/>
              <a:buNone/>
              <a:defRPr/>
            </a:pPr>
            <a:endParaRPr lang="es-ES" altLang="es-ES" sz="2000" dirty="0">
              <a:solidFill>
                <a:srgbClr val="333399"/>
              </a:solidFill>
              <a:latin typeface="Arial Rounded MT Bold" panose="020F0704030504030204" pitchFamily="34" charset="0"/>
            </a:endParaRPr>
          </a:p>
          <a:p>
            <a:pPr>
              <a:buSzPct val="115000"/>
              <a:buFontTx/>
              <a:buNone/>
              <a:defRPr/>
            </a:pPr>
            <a:r>
              <a:rPr lang="es-ES" altLang="es-ES" sz="2000" dirty="0">
                <a:solidFill>
                  <a:srgbClr val="333399"/>
                </a:solidFill>
                <a:latin typeface="Arial Rounded MT Bold" panose="020F0704030504030204" pitchFamily="34" charset="0"/>
              </a:rPr>
              <a:t>	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 Cuantificación de las actuaciones :</a:t>
            </a:r>
          </a:p>
          <a:p>
            <a:pPr>
              <a:buSzPct val="115000"/>
              <a:buFontTx/>
              <a:buNone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Se consigue un compromiso que incentiva a la función inspectora a alcanzar los objetivos fijados por cada administración. </a:t>
            </a:r>
          </a:p>
          <a:p>
            <a:pPr>
              <a:buSzPct val="115000"/>
              <a:defRPr/>
            </a:pPr>
            <a:endParaRPr lang="es-ES" altLang="es-ES" sz="2000" dirty="0">
              <a:solidFill>
                <a:srgbClr val="333399"/>
              </a:solidFill>
              <a:latin typeface="Arial Rounded MT Bold" panose="020F0704030504030204" pitchFamily="34" charset="0"/>
            </a:endParaRPr>
          </a:p>
          <a:p>
            <a:pPr>
              <a:buSzPct val="115000"/>
              <a:buFontTx/>
              <a:buNone/>
              <a:defRPr/>
            </a:pPr>
            <a:r>
              <a:rPr lang="es-ES" altLang="es-ES" sz="2000" dirty="0">
                <a:solidFill>
                  <a:srgbClr val="333399"/>
                </a:solidFill>
                <a:latin typeface="Arial Rounded MT Bold" panose="020F0704030504030204" pitchFamily="34" charset="0"/>
              </a:rPr>
              <a:t>	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 Seguimiento estadístico de los resultados:</a:t>
            </a:r>
          </a:p>
          <a:p>
            <a:pPr>
              <a:buSzPct val="115000"/>
              <a:buFontTx/>
              <a:buNone/>
              <a:defRPr/>
            </a:pPr>
            <a:endParaRPr lang="es-ES" altLang="es-ES" sz="200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es-ES" altLang="es-ES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Para conocer los resultados del Plan y valorar su cumplimiento y poder realizar su difusión en el sector.</a:t>
            </a:r>
          </a:p>
          <a:p>
            <a:pPr marL="1428750" lvl="3" indent="0">
              <a:buNone/>
              <a:defRPr/>
            </a:pPr>
            <a:r>
              <a:rPr lang="es-ES" altLang="es-ES" dirty="0">
                <a:solidFill>
                  <a:srgbClr val="333399"/>
                </a:solidFill>
                <a:latin typeface="Arial Rounded MT Bold" panose="020F0704030504030204" pitchFamily="34" charset="0"/>
              </a:rPr>
              <a:t>	</a:t>
            </a:r>
          </a:p>
          <a:p>
            <a:pPr marL="952500" lvl="2" indent="0">
              <a:buFontTx/>
              <a:buNone/>
              <a:defRPr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- Dar publicidad a las campañas de inspección realizadas.	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23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1112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23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98500" y="1520786"/>
            <a:ext cx="9791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altLang="es-ES" sz="24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6. </a:t>
            </a:r>
            <a:r>
              <a:rPr lang="es-ES" altLang="es-ES_tradnl" sz="2400" b="1" i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SEGUIMIENTO Y RESULTADOS PLAN DE INSPECCIÓN DE TRANSPORTE POR CARRETERA </a:t>
            </a:r>
          </a:p>
          <a:p>
            <a:pPr>
              <a:defRPr/>
            </a:pPr>
            <a:endParaRPr lang="es-ES_tradnl" altLang="es-ES" sz="24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endParaRPr lang="es-ES_tradnl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defRPr/>
            </a:pPr>
            <a:r>
              <a:rPr lang="es-ES_tradnl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charset="0"/>
              </a:rPr>
              <a:t>Antes de finalizar el primer trimestre del año 2023 las Comunidades Autónomas enviarán a la Subdirección General de Inspección de Transporte Terrestre los resultados de la actuación inspectora a efectos de que por esta Subdirección General se elaboren los datos estadísticos generales resultantes de la ejecución del Plan Nacional de Inspección del año 2022.</a:t>
            </a:r>
            <a:endParaRPr lang="es-ES" altLang="es-ES" sz="2000" kern="0" dirty="0">
              <a:solidFill>
                <a:srgbClr val="00206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24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-4123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597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74700" y="2828836"/>
            <a:ext cx="1033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es-ES" sz="3600" cap="small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ea typeface="Times New Roman"/>
                <a:cs typeface="TTE1772C80t00"/>
              </a:rPr>
              <a:t>Muchas gracias por su atención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25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3714" y="-52347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6 CuadroTexto"/>
          <p:cNvSpPr txBox="1"/>
          <p:nvPr/>
        </p:nvSpPr>
        <p:spPr>
          <a:xfrm>
            <a:off x="179388" y="1177925"/>
            <a:ext cx="1155065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altLang="es-ES" sz="24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PARTICIPACIÓN EN LA ELABORACIÓN DEL PLAN </a:t>
            </a:r>
          </a:p>
          <a:p>
            <a:pPr lvl="1" algn="just">
              <a:defRPr/>
            </a:pPr>
            <a:endParaRPr lang="es-ES" altLang="es-ES" sz="2400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Las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Comunidades Autónomas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, ante la necesidad de llevar a cabo una inspección coordinada.</a:t>
            </a:r>
          </a:p>
          <a:p>
            <a:pPr lvl="1" algn="just">
              <a:buFont typeface="Arial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La participación de las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fuerzas de vigilancia y de seguridad en las vías públicas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, especialmente de la Agrupación de Tráfico de la Guardia Civil, de los Cuerpos de Policía autonómicos.</a:t>
            </a:r>
          </a:p>
          <a:p>
            <a:pPr lvl="1" algn="just">
              <a:buFont typeface="Arial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1" algn="just">
              <a:buFont typeface="Arial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El Comité Nacional de Transporte por Carretera.</a:t>
            </a:r>
          </a:p>
        </p:txBody>
      </p:sp>
      <p:pic>
        <p:nvPicPr>
          <p:cNvPr id="6" name="Imagen 5" descr="inspeccion transport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280" y="5000129"/>
            <a:ext cx="5400040" cy="17213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74613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0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Marcador de contenido"/>
          <p:cNvSpPr txBox="1">
            <a:spLocks/>
          </p:cNvSpPr>
          <p:nvPr/>
        </p:nvSpPr>
        <p:spPr bwMode="auto">
          <a:xfrm>
            <a:off x="1169987" y="1249362"/>
            <a:ext cx="10764837" cy="51117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 algn="just">
              <a:buNone/>
              <a:defRPr/>
            </a:pPr>
            <a:r>
              <a:rPr lang="es-ES" altLang="es-ES" sz="24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ACTUACIÓN COORDINADA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es-ES" altLang="es-ES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lvl="2" algn="just">
              <a:buFont typeface="Courier New" panose="02070309020205020404" pitchFamily="49" charset="0"/>
              <a:buChar char="o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toda la Inspección de transportes:</a:t>
            </a:r>
          </a:p>
          <a:p>
            <a:pPr lvl="2" algn="just">
              <a:buFont typeface="Courier New" panose="02070309020205020404" pitchFamily="49" charset="0"/>
              <a:buChar char="o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3" algn="just">
              <a:buFont typeface="Courier New" panose="02070309020205020404" pitchFamily="49" charset="0"/>
              <a:buChar char="o"/>
              <a:defRPr/>
            </a:pPr>
            <a:r>
              <a:rPr lang="es-ES" altLang="es-ES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Incrementando la efectividad</a:t>
            </a:r>
          </a:p>
          <a:p>
            <a:pPr lvl="4" algn="just">
              <a:buFont typeface="Courier New" panose="02070309020205020404" pitchFamily="49" charset="0"/>
              <a:buChar char="o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Evita zonas de fraude</a:t>
            </a:r>
          </a:p>
          <a:p>
            <a:pPr lvl="4" algn="just">
              <a:buFont typeface="Courier New" panose="02070309020205020404" pitchFamily="49" charset="0"/>
              <a:buChar char="o"/>
              <a:defRPr/>
            </a:pPr>
            <a:endParaRPr lang="es-ES" altLang="es-ES" sz="20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las inspecciones de distintos sectores:</a:t>
            </a:r>
          </a:p>
          <a:p>
            <a:pPr lvl="2" algn="just">
              <a:buFont typeface="Courier New" panose="02070309020205020404" pitchFamily="49" charset="0"/>
              <a:buChar char="o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3" algn="just">
              <a:buFont typeface="Courier New" panose="02070309020205020404" pitchFamily="49" charset="0"/>
              <a:buChar char="o"/>
              <a:defRPr/>
            </a:pPr>
            <a:r>
              <a:rPr lang="es-ES" altLang="es-ES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Trabajo </a:t>
            </a:r>
          </a:p>
          <a:p>
            <a:pPr lvl="3" algn="just">
              <a:buFont typeface="Courier New" panose="02070309020205020404" pitchFamily="49" charset="0"/>
              <a:buChar char="o"/>
              <a:defRPr/>
            </a:pPr>
            <a:r>
              <a:rPr lang="es-ES" altLang="es-ES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Agencia Tributaria</a:t>
            </a:r>
          </a:p>
          <a:p>
            <a:pPr lvl="3" algn="just">
              <a:buFont typeface="Courier New" panose="02070309020205020404" pitchFamily="49" charset="0"/>
              <a:buChar char="o"/>
              <a:defRPr/>
            </a:pPr>
            <a:r>
              <a:rPr lang="es-ES" altLang="es-ES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Transportes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0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Marcador de contenido"/>
          <p:cNvSpPr txBox="1">
            <a:spLocks/>
          </p:cNvSpPr>
          <p:nvPr/>
        </p:nvSpPr>
        <p:spPr bwMode="auto">
          <a:xfrm>
            <a:off x="257175" y="1249361"/>
            <a:ext cx="11677650" cy="54721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marL="0" indent="0" algn="just">
              <a:spcBef>
                <a:spcPts val="0"/>
              </a:spcBef>
              <a:buNone/>
              <a:defRPr/>
            </a:pPr>
            <a:r>
              <a:rPr lang="es-ES" altLang="es-ES" sz="28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2. OBJETIVOS DEL PLAN DE INSPECCIÓN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s-ES" altLang="es-ES" sz="2800" kern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s-ES" altLang="es-ES" sz="2800" kern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 las condiciones 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que han de seguirse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el ejercicio de la profesión.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 al menos el 25% de las empresas 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obligadas a cumplir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el requisito de competencia profesional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sz="2000" kern="0" dirty="0">
                <a:solidFill>
                  <a:srgbClr val="ED7D31">
                    <a:lumMod val="75000"/>
                  </a:srgb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Empresas </a:t>
            </a:r>
            <a:r>
              <a:rPr 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 una mayor </a:t>
            </a:r>
            <a:r>
              <a:rPr lang="es-ES" sz="2000" kern="0" dirty="0">
                <a:solidFill>
                  <a:srgbClr val="ED7D31">
                    <a:lumMod val="75000"/>
                  </a:srgb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tendencia infractora</a:t>
            </a: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. LOTT y Reglamento UE 1071. </a:t>
            </a:r>
          </a:p>
          <a:p>
            <a:pPr marL="32385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del 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 legal del cabotaje 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(Reglamento UE 1072/2009) sobretodo ante la deslocalización de las empresas.</a:t>
            </a:r>
          </a:p>
          <a:p>
            <a:pPr marL="32385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Lucha contra el fraude de la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Morosidad </a:t>
            </a:r>
            <a:endParaRPr 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32385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 la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carga y descarga </a:t>
            </a:r>
            <a:r>
              <a:rPr 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por el conductor </a:t>
            </a: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los </a:t>
            </a:r>
            <a:r>
              <a:rPr 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casos que no proceda</a:t>
            </a:r>
          </a:p>
          <a:p>
            <a:pPr marL="32385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Comprobar si los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precios cubren los costes del servicio </a:t>
            </a: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el caso que proceda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Cooperativas de trabajo asociado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y su posible uso fraudulento.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del </a:t>
            </a:r>
            <a:r>
              <a:rPr lang="es-ES" altLang="es-ES" sz="20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posible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fraude </a:t>
            </a:r>
            <a:r>
              <a:rPr lang="es-ES" altLang="es-ES" sz="20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los servicios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ofertados por plataformas.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del </a:t>
            </a:r>
            <a:r>
              <a:rPr lang="es-ES" altLang="es-ES" sz="20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cumplimiento de las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obligaciones de los distintos contratos de gestión de los servicios públicos de los transportes regulares de viajeros.</a:t>
            </a: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ES" altLang="es-ES" sz="2000" dirty="0">
              <a:solidFill>
                <a:srgbClr val="4472C4">
                  <a:lumMod val="75000"/>
                </a:srgbClr>
              </a:solidFill>
              <a:latin typeface="Arial Rounded MT Bold" panose="020F0704030504030204" pitchFamily="34" charset="0"/>
            </a:endParaRP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2200" kern="0" dirty="0">
              <a:solidFill>
                <a:prstClr val="black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ES" sz="2200" kern="0" dirty="0">
              <a:solidFill>
                <a:srgbClr val="00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altLang="es-ES" sz="2800" b="1" kern="0" dirty="0">
              <a:solidFill>
                <a:srgbClr val="0070C0"/>
              </a:solidFill>
              <a:latin typeface="Arial Rounded MT Bold" panose="020F0704030504030204" pitchFamily="34" charset="0"/>
              <a:cs typeface="Arial" charset="0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altLang="es-ES" sz="2800" b="1" kern="0" dirty="0">
              <a:solidFill>
                <a:srgbClr val="0070C0"/>
              </a:solidFill>
              <a:latin typeface="Arial Rounded MT Bold" panose="020F0704030504030204" pitchFamily="34" charset="0"/>
              <a:cs typeface="Arial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6049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7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Marcador de contenido"/>
          <p:cNvSpPr txBox="1">
            <a:spLocks/>
          </p:cNvSpPr>
          <p:nvPr/>
        </p:nvSpPr>
        <p:spPr bwMode="auto">
          <a:xfrm>
            <a:off x="451353" y="2733053"/>
            <a:ext cx="11499850" cy="51117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15000"/>
              <a:buFont typeface="Wingdings" pitchFamily="2" charset="2"/>
              <a:buChar char="û"/>
              <a:defRPr sz="3200">
                <a:solidFill>
                  <a:srgbClr val="333399"/>
                </a:solidFill>
                <a:latin typeface="+mn-lt"/>
                <a:ea typeface="+mn-ea"/>
                <a:cs typeface="+mn-cs"/>
              </a:defRPr>
            </a:lvl1pPr>
            <a:lvl2pPr marL="7620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Monotype Sorts" pitchFamily="2" charset="2"/>
              <a:buChar char="4"/>
              <a:defRPr sz="2800">
                <a:solidFill>
                  <a:srgbClr val="333399"/>
                </a:solidFill>
                <a:latin typeface="+mn-lt"/>
              </a:defRPr>
            </a:lvl2pPr>
            <a:lvl3pPr marL="12382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rgbClr val="333399"/>
                </a:solidFill>
                <a:latin typeface="+mn-lt"/>
              </a:defRPr>
            </a:lvl3pPr>
            <a:lvl4pPr marL="171450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w"/>
              <a:defRPr sz="2000">
                <a:solidFill>
                  <a:srgbClr val="333399"/>
                </a:solidFill>
                <a:latin typeface="+mn-lt"/>
              </a:defRPr>
            </a:lvl4pPr>
            <a:lvl5pPr marL="2190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5pPr>
            <a:lvl6pPr marL="2647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6pPr>
            <a:lvl7pPr marL="31051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7pPr>
            <a:lvl8pPr marL="35623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8pPr>
            <a:lvl9pPr marL="40195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"/>
              <a:defRPr>
                <a:solidFill>
                  <a:srgbClr val="333399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Operaciones con origen o destino en grandes centros generadores o destinatarios de cargas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: Plataformas logísticas y las zonas de carga de los puertos marítimos, polígonos industriales.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Empresas de transporte, operadores de transporte, usuarias y cargadoras.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en carretera </a:t>
            </a:r>
            <a:r>
              <a:rPr 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por las fuerzas de vigilancia del transporte en carretera.</a:t>
            </a:r>
          </a:p>
          <a:p>
            <a:pPr marL="342900" lvl="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Actuaciones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empresas que se ofertan on-line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realizando una actividad empresarial sin autorización correspondiente.</a:t>
            </a:r>
          </a:p>
          <a:p>
            <a:pPr marL="32385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Las establecidas en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los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Planes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específicos de las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Comunidades Autónomas.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sz="22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sz="2200" kern="0" dirty="0">
              <a:solidFill>
                <a:srgbClr val="00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sz="22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s-ES" sz="2200" kern="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476250" lvl="1" indent="0" algn="just">
              <a:spcBef>
                <a:spcPts val="0"/>
              </a:spcBef>
              <a:buFont typeface="Monotype Sorts" pitchFamily="2" charset="2"/>
              <a:buNone/>
              <a:defRPr/>
            </a:pPr>
            <a:endParaRPr lang="es-ES" sz="2200" kern="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Resultado de imagen de imagenes camiones y autobus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80" y="1196975"/>
            <a:ext cx="3500120" cy="14319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Rectángulo"/>
          <p:cNvSpPr/>
          <p:nvPr/>
        </p:nvSpPr>
        <p:spPr>
          <a:xfrm>
            <a:off x="-177018" y="1513344"/>
            <a:ext cx="67008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just">
              <a:defRPr/>
            </a:pPr>
            <a:r>
              <a:rPr lang="es-ES" sz="2200" kern="0" dirty="0">
                <a:solidFill>
                  <a:srgbClr val="70AD47">
                    <a:lumMod val="75000"/>
                  </a:srgb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sz="2200" b="1" kern="0" dirty="0">
                <a:solidFill>
                  <a:srgbClr val="70AD47">
                    <a:lumMod val="75000"/>
                  </a:srgb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LA ACTIVIDAD INSPECTORA SE DIRIGIRÁ:</a:t>
            </a:r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7018" y="-93663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9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468312" y="1125538"/>
            <a:ext cx="11215687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62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spcBef>
                <a:spcPct val="0"/>
              </a:spcBef>
              <a:buFont typeface="Monotype Sorts" pitchFamily="2" charset="2"/>
              <a:buNone/>
            </a:pPr>
            <a:r>
              <a:rPr lang="es-ES" altLang="es-ES" sz="2400" b="1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NUEVAS TECNOLOGÍAS</a:t>
            </a:r>
            <a:r>
              <a:rPr lang="es-ES" altLang="es-ES" sz="24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ct val="0"/>
              </a:spcBef>
              <a:buFont typeface="Monotype Sorts" pitchFamily="2" charset="2"/>
              <a:buNone/>
            </a:pPr>
            <a:endParaRPr lang="es-ES" altLang="es-ES" sz="2000" dirty="0">
              <a:solidFill>
                <a:srgbClr val="33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Utilización de </a:t>
            </a:r>
            <a:r>
              <a:rPr lang="es-ES" altLang="es-ES" sz="2000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tablets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control en carretera.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Implantación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del pago con tarjeta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 controles en carretera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Elementos para el control en carretera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documentos de control telemáticos.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Funcionalidad telemática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para el control en carretera del transporte de mercancías peligrosas.</a:t>
            </a:r>
          </a:p>
          <a:p>
            <a:pPr marL="819150" lvl="1" indent="-3429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 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Procedimiento de inspección y  sanción por vía telemática.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Relaciones telemáticas entre Administraciones públicas </a:t>
            </a:r>
            <a:r>
              <a:rPr lang="es-ES" altLang="es-ES" sz="2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como la conexión con las bases de la Tesorería de la Seguridad Social</a:t>
            </a:r>
            <a:r>
              <a:rPr lang="es-ES" altLang="es-ES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para facilitar las inspecciones.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Registro de comunicación </a:t>
            </a: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los servicios contratados-VTC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Sistema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biométrico en cursos CAP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Implantación de una aplicación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única de tramitación del procedimiento sancionador.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Sistema de </a:t>
            </a: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tramitación telemática de las reclamaciones </a:t>
            </a: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 los usuarios de los contratos de gestión de transporte público estales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20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Buzón de colaboración </a:t>
            </a:r>
            <a:r>
              <a:rPr lang="es-ES" altLang="es-ES" sz="20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 la inspección de transporte</a:t>
            </a:r>
          </a:p>
          <a:p>
            <a:pPr marL="990600" lvl="1" indent="-514350"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altLang="es-ES" sz="24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s-ES" altLang="es-ES" sz="1600" dirty="0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7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652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8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0" y="1341437"/>
            <a:ext cx="1050607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4762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2382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just">
              <a:spcBef>
                <a:spcPct val="0"/>
              </a:spcBef>
              <a:buNone/>
              <a:defRPr/>
            </a:pPr>
            <a:r>
              <a:rPr lang="es-ES" altLang="es-ES" sz="20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MEDIOS PERSONALES:</a:t>
            </a:r>
          </a:p>
          <a:p>
            <a:pPr lvl="1" algn="just">
              <a:spcBef>
                <a:spcPct val="0"/>
              </a:spcBef>
              <a:buNone/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Necesidad de aumentar los medios de personal </a:t>
            </a: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 el fin de alcanzar el cumplimiento del Plan 2023 ante el incremento de las funciones</a:t>
            </a:r>
          </a:p>
          <a:p>
            <a:pPr lvl="1" algn="just">
              <a:spcBef>
                <a:spcPct val="0"/>
              </a:spcBef>
              <a:buFont typeface="Monotype Sorts" pitchFamily="2" charset="2"/>
              <a:buNone/>
              <a:defRPr/>
            </a:pPr>
            <a:endParaRPr lang="es-ES" altLang="es-ES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lvl="1" algn="just">
              <a:spcBef>
                <a:spcPts val="0"/>
              </a:spcBef>
              <a:buFontTx/>
              <a:buNone/>
              <a:defRPr/>
            </a:pPr>
            <a:endParaRPr lang="es-ES" altLang="es-ES" sz="2000" b="1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  <a:buFontTx/>
              <a:buNone/>
              <a:defRPr/>
            </a:pPr>
            <a:r>
              <a:rPr lang="es-ES" altLang="es-ES" sz="2000" b="1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FORMACIÓN:</a:t>
            </a:r>
          </a:p>
          <a:p>
            <a:pPr lvl="1" algn="ctr">
              <a:spcBef>
                <a:spcPts val="0"/>
              </a:spcBef>
              <a:buFontTx/>
              <a:buNone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Cualquier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modificación normativa </a:t>
            </a:r>
            <a:r>
              <a:rPr lang="es-ES" altLang="es-ES" sz="2000" kern="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implica una formación continua del personal de la inspección</a:t>
            </a:r>
          </a:p>
          <a:p>
            <a:pPr lvl="1">
              <a:spcBef>
                <a:spcPts val="0"/>
              </a:spcBef>
              <a:buFont typeface="Arial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Necesidad de formación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ante nuevos funcionarios.</a:t>
            </a:r>
          </a:p>
          <a:p>
            <a:pPr marL="819150" lvl="1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s-ES" altLang="es-ES" sz="2000" kern="0" dirty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Intercambio de formación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entre las distintas Inspecciones.</a:t>
            </a:r>
          </a:p>
          <a:p>
            <a:pPr marL="819150" lvl="1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endParaRPr lang="es-ES" altLang="es-ES" sz="20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Formación de los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agentes de control en carretera</a:t>
            </a:r>
          </a:p>
          <a:p>
            <a:pPr marL="819150" lvl="1" indent="-342900" algn="just">
              <a:spcBef>
                <a:spcPts val="0"/>
              </a:spcBef>
              <a:buFont typeface="Wingdings" pitchFamily="2" charset="2"/>
              <a:buChar char="§"/>
              <a:defRPr/>
            </a:pPr>
            <a:endParaRPr lang="es-ES" altLang="es-ES" sz="2400" kern="0" dirty="0">
              <a:solidFill>
                <a:schemeClr val="accent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  <a:defRPr/>
            </a:pPr>
            <a:endParaRPr lang="es-ES" altLang="es-ES" kern="0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  <a:defRPr/>
            </a:pPr>
            <a:endParaRPr lang="es-ES" altLang="es-ES" sz="1400" kern="0" dirty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s-ES" altLang="es-ES" sz="1600" dirty="0">
              <a:solidFill>
                <a:srgbClr val="333399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6" name="Imagen 5" descr="Sample Pho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432300"/>
            <a:ext cx="3449320" cy="161702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03810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2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0"/>
            <a:ext cx="12192000" cy="989013"/>
          </a:xfrm>
          <a:prstGeom prst="rect">
            <a:avLst/>
          </a:prstGeom>
          <a:gradFill flip="none" rotWithShape="1">
            <a:gsLst>
              <a:gs pos="0">
                <a:srgbClr val="006699">
                  <a:tint val="66000"/>
                  <a:satMod val="160000"/>
                </a:srgbClr>
              </a:gs>
              <a:gs pos="50000">
                <a:srgbClr val="006699">
                  <a:tint val="44500"/>
                  <a:satMod val="160000"/>
                </a:srgbClr>
              </a:gs>
              <a:gs pos="100000">
                <a:srgbClr val="006699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3399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PLAN DE INSPECCIÓN DE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TRANSPORTE POR CARRETERA</a:t>
            </a:r>
            <a:b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ES" altLang="es-ES_tradnl" sz="2000" b="0" i="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2023</a:t>
            </a:r>
            <a:endParaRPr lang="es-ES" sz="1600" b="0" i="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1" descr="http://upload.wikimedia.org/wikipedia/commons/thumb/8/85/Escudo_de_Espa%C3%B1a_%28mazonado%29.svg/800px-Escudo_de_Espa%C3%B1a_%28mazonado%29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4299"/>
            <a:ext cx="9906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615950" y="1249362"/>
            <a:ext cx="109601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SzPct val="115000"/>
              <a:defRPr/>
            </a:pPr>
            <a:r>
              <a:rPr lang="es-ES" sz="2400" b="1" u="sng" kern="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 ACTUACIONES GENERALES</a:t>
            </a:r>
          </a:p>
          <a:p>
            <a:pPr>
              <a:spcBef>
                <a:spcPts val="0"/>
              </a:spcBef>
              <a:buSzPct val="115000"/>
              <a:defRPr/>
            </a:pPr>
            <a:endParaRPr lang="es-ES" sz="2400" b="1" u="sng" kern="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476250" lvl="1" algn="just">
              <a:spcBef>
                <a:spcPts val="0"/>
              </a:spcBef>
              <a:defRPr/>
            </a:pPr>
            <a:r>
              <a:rPr lang="es-ES" sz="2000" b="1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3.1.1</a:t>
            </a:r>
            <a:r>
              <a:rPr lang="es-ES" sz="2000" b="1" kern="0" dirty="0">
                <a:solidFill>
                  <a:srgbClr val="333399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s-ES" sz="2000" b="1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</a:t>
            </a:r>
            <a:r>
              <a:rPr 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ontrol sobre la realización de servicios de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transporte público </a:t>
            </a:r>
            <a:r>
              <a:rPr 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al amparo de la correspondiente </a:t>
            </a: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autorización</a:t>
            </a:r>
            <a:r>
              <a:rPr lang="es-ES" sz="2000" kern="0" dirty="0">
                <a:solidFill>
                  <a:srgbClr val="333399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.</a:t>
            </a:r>
          </a:p>
          <a:p>
            <a:pPr marL="476250" lvl="1" algn="just">
              <a:spcBef>
                <a:spcPts val="0"/>
              </a:spcBef>
              <a:defRPr/>
            </a:pPr>
            <a:endParaRPr lang="es-ES" sz="2000" kern="0" dirty="0">
              <a:solidFill>
                <a:srgbClr val="33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Controles en carretera e inspecciones de empresa </a:t>
            </a:r>
          </a:p>
          <a:p>
            <a:pPr marL="476250" lvl="1" algn="just">
              <a:spcBef>
                <a:spcPts val="0"/>
              </a:spcBef>
              <a:defRPr/>
            </a:pPr>
            <a:endParaRPr lang="es-ES" sz="2000" kern="0" dirty="0">
              <a:solidFill>
                <a:srgbClr val="33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Control de la realización de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transporte público de mercancías 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al amparo de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autorizaciones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de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transporte privado-complementario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.</a:t>
            </a: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endParaRPr lang="es-ES" altLang="es-ES" sz="2000" kern="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Mayor fraude en cortos recorridos y vehículos de menos de 3,5 </a:t>
            </a:r>
            <a:r>
              <a:rPr lang="es-ES" altLang="es-ES" sz="2000" kern="0" dirty="0" err="1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Tn</a:t>
            </a: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.</a:t>
            </a:r>
          </a:p>
          <a:p>
            <a:pPr marL="1733550" lvl="3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Se realizarán inspecciones a cargadores.</a:t>
            </a:r>
          </a:p>
          <a:p>
            <a:pPr marL="476250" lvl="1" algn="just">
              <a:defRPr/>
            </a:pPr>
            <a:endParaRPr lang="es-ES" altLang="es-ES" sz="2000" kern="0" dirty="0">
              <a:solidFill>
                <a:schemeClr val="accent5">
                  <a:lumMod val="50000"/>
                </a:schemeClr>
              </a:solidFill>
              <a:latin typeface="Arial Rounded MT Bold" panose="020F0704030504030204" pitchFamily="34" charset="0"/>
              <a:cs typeface="Arial" charset="0"/>
            </a:endParaRPr>
          </a:p>
          <a:p>
            <a:pPr marL="819150" lvl="1" indent="-342900" algn="just">
              <a:buFont typeface="Arial" panose="020B0604020202020204" pitchFamily="34" charset="0"/>
              <a:buChar char="•"/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Control sobre empresas de transporte de mercancías </a:t>
            </a:r>
          </a:p>
          <a:p>
            <a:pPr marL="476250" lvl="1" algn="just">
              <a:defRPr/>
            </a:pPr>
            <a:r>
              <a:rPr lang="es-ES" altLang="es-ES" sz="2000" kern="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que no han efectuado</a:t>
            </a:r>
            <a:r>
              <a:rPr lang="es-ES" altLang="es-ES" sz="2000" kern="0" dirty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s-ES" altLang="es-ES" sz="2000" kern="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  <a:cs typeface="Arial" charset="0"/>
              </a:rPr>
              <a:t>el visado de sus autorizaciones.</a:t>
            </a:r>
          </a:p>
          <a:p>
            <a:pPr marL="476250" lvl="1" algn="just">
              <a:spcBef>
                <a:spcPts val="0"/>
              </a:spcBef>
              <a:defRPr/>
            </a:pPr>
            <a:endParaRPr lang="es-ES" sz="2400" kern="0" dirty="0">
              <a:solidFill>
                <a:srgbClr val="33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533400" lvl="1" indent="-342900" algn="just">
              <a:buFont typeface="Arial" panose="020B0604020202020204" pitchFamily="34" charset="0"/>
              <a:buChar char="•"/>
              <a:defRPr/>
            </a:pPr>
            <a:endParaRPr lang="es-ES" sz="2400" kern="0" dirty="0">
              <a:solidFill>
                <a:srgbClr val="333399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Resultado de imagen de imagenes camiones y autobuse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4685505"/>
            <a:ext cx="3371850" cy="18764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637E-6860-4DDD-B2B6-EC6192B9592C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35205"/>
            <a:ext cx="35847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72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1708</Words>
  <Application>Microsoft Office PowerPoint</Application>
  <PresentationFormat>Panorámica</PresentationFormat>
  <Paragraphs>397</Paragraphs>
  <Slides>25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7" baseType="lpstr">
      <vt:lpstr>Arial</vt:lpstr>
      <vt:lpstr>Arial Black</vt:lpstr>
      <vt:lpstr>Arial Rounded MT Bold</vt:lpstr>
      <vt:lpstr>Calibri</vt:lpstr>
      <vt:lpstr>Calibri Light</vt:lpstr>
      <vt:lpstr>Courier New</vt:lpstr>
      <vt:lpstr>Garamond</vt:lpstr>
      <vt:lpstr>Monotype Sorts</vt:lpstr>
      <vt:lpstr>Times New Roman</vt:lpstr>
      <vt:lpstr>TTE1772C80t00</vt:lpstr>
      <vt:lpstr>Wingdings</vt:lpstr>
      <vt:lpstr>Tema de Office</vt:lpstr>
      <vt:lpstr> PLAN DE INSPECCIÓN DE TRANSPORTE POR CARRETERA 2023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Gomez Ortiz M.Soledad</dc:creator>
  <cp:lastModifiedBy>Feteia General</cp:lastModifiedBy>
  <cp:revision>128</cp:revision>
  <cp:lastPrinted>2019-11-07T08:04:14Z</cp:lastPrinted>
  <dcterms:created xsi:type="dcterms:W3CDTF">2018-11-14T09:55:41Z</dcterms:created>
  <dcterms:modified xsi:type="dcterms:W3CDTF">2022-12-07T08:47:57Z</dcterms:modified>
</cp:coreProperties>
</file>