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sldIdLst>
    <p:sldId id="339" r:id="rId2"/>
    <p:sldId id="981" r:id="rId3"/>
    <p:sldId id="613" r:id="rId4"/>
    <p:sldId id="1118" r:id="rId5"/>
    <p:sldId id="1117" r:id="rId6"/>
    <p:sldId id="1121" r:id="rId7"/>
    <p:sldId id="609" r:id="rId8"/>
    <p:sldId id="1021" r:id="rId9"/>
    <p:sldId id="1116" r:id="rId10"/>
    <p:sldId id="1113" r:id="rId11"/>
    <p:sldId id="1125" r:id="rId12"/>
    <p:sldId id="608" r:id="rId13"/>
    <p:sldId id="1091" r:id="rId14"/>
    <p:sldId id="1092" r:id="rId15"/>
    <p:sldId id="1098" r:id="rId16"/>
    <p:sldId id="1119" r:id="rId17"/>
    <p:sldId id="1128" r:id="rId18"/>
    <p:sldId id="1129" r:id="rId19"/>
    <p:sldId id="1130" r:id="rId20"/>
    <p:sldId id="1106" r:id="rId21"/>
    <p:sldId id="1127" r:id="rId22"/>
    <p:sldId id="1124" r:id="rId23"/>
    <p:sldId id="1126" r:id="rId24"/>
    <p:sldId id="986"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3E886-148C-9FAE-68F1-DAF12127E6AE}" name="García-Caro Pérez, Alfonso" initials="GPA" userId="S::alfonso.garcia-caro@ineco.com::eca4f3e9-ec1c-486d-bca1-ca579933b8af" providerId="AD"/>
  <p188:author id="{655DB59B-5645-301E-F5D9-1E9B26F95893}" name="Cobos Sánchez, Carlos" initials="CCS" userId="Cobos Sánchez, Carlo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mprún Wilde, África Marta" initials="SWÁM" lastIdx="26" clrIdx="0">
    <p:extLst>
      <p:ext uri="{19B8F6BF-5375-455C-9EA6-DF929625EA0E}">
        <p15:presenceInfo xmlns:p15="http://schemas.microsoft.com/office/powerpoint/2012/main" userId="S::africa.semprun@ineco.com::77226048-1666-48b6-b739-7a92dab474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745"/>
    <a:srgbClr val="071440"/>
    <a:srgbClr val="0E6866"/>
    <a:srgbClr val="3AE4E4"/>
    <a:srgbClr val="18B4B0"/>
    <a:srgbClr val="091440"/>
    <a:srgbClr val="D2D1D1"/>
    <a:srgbClr val="061543"/>
    <a:srgbClr val="081542"/>
    <a:srgbClr val="060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2" autoAdjust="0"/>
    <p:restoredTop sz="94660"/>
  </p:normalViewPr>
  <p:slideViewPr>
    <p:cSldViewPr snapToGrid="0">
      <p:cViewPr varScale="1">
        <p:scale>
          <a:sx n="88" d="100"/>
          <a:sy n="88"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47CF7-92DE-4020-B476-5632ABF6A99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ES"/>
        </a:p>
      </dgm:t>
    </dgm:pt>
    <dgm:pt modelId="{0699BD0F-83E3-45D9-AFA4-4566DD6FFEC5}">
      <dgm:prSet phldrT="[Texto]"/>
      <dgm:spPr/>
      <dgm:t>
        <a:bodyPr/>
        <a:lstStyle/>
        <a:p>
          <a:r>
            <a:rPr lang="es-ES" dirty="0"/>
            <a:t>1. Gestión de documentos de control electrónicos</a:t>
          </a:r>
        </a:p>
      </dgm:t>
    </dgm:pt>
    <dgm:pt modelId="{1D7846EF-62D3-4B00-BB91-067DE776CE7F}" type="parTrans" cxnId="{DABD9391-7F4B-405C-88C0-C65EB8E29C5A}">
      <dgm:prSet/>
      <dgm:spPr/>
      <dgm:t>
        <a:bodyPr/>
        <a:lstStyle/>
        <a:p>
          <a:endParaRPr lang="es-ES"/>
        </a:p>
      </dgm:t>
    </dgm:pt>
    <dgm:pt modelId="{20C6D0D6-E5C1-4DBB-B208-C23EE59443C6}" type="sibTrans" cxnId="{DABD9391-7F4B-405C-88C0-C65EB8E29C5A}">
      <dgm:prSet/>
      <dgm:spPr/>
      <dgm:t>
        <a:bodyPr/>
        <a:lstStyle/>
        <a:p>
          <a:endParaRPr lang="es-ES"/>
        </a:p>
      </dgm:t>
    </dgm:pt>
    <dgm:pt modelId="{8784C964-940F-4C1D-8866-8698647BD59F}">
      <dgm:prSet/>
      <dgm:spPr/>
      <dgm:t>
        <a:bodyPr/>
        <a:lstStyle/>
        <a:p>
          <a:r>
            <a:rPr lang="es-ES"/>
            <a:t>2. Sistema de tacógrafo inteligente de segunda generación</a:t>
          </a:r>
          <a:endParaRPr lang="es-ES" dirty="0"/>
        </a:p>
      </dgm:t>
    </dgm:pt>
    <dgm:pt modelId="{0889CBEE-F1A0-4D30-85F2-D63087A94489}" type="parTrans" cxnId="{1B920657-212C-4503-B6DE-7A1CE328C077}">
      <dgm:prSet/>
      <dgm:spPr/>
      <dgm:t>
        <a:bodyPr/>
        <a:lstStyle/>
        <a:p>
          <a:endParaRPr lang="es-ES"/>
        </a:p>
      </dgm:t>
    </dgm:pt>
    <dgm:pt modelId="{F1888E01-1A5E-4751-BB96-DF6296F222A6}" type="sibTrans" cxnId="{1B920657-212C-4503-B6DE-7A1CE328C077}">
      <dgm:prSet/>
      <dgm:spPr/>
      <dgm:t>
        <a:bodyPr/>
        <a:lstStyle/>
        <a:p>
          <a:endParaRPr lang="es-ES"/>
        </a:p>
      </dgm:t>
    </dgm:pt>
    <dgm:pt modelId="{2448345E-0D11-4B3E-A86D-08A835373D94}">
      <dgm:prSet/>
      <dgm:spPr/>
      <dgm:t>
        <a:bodyPr/>
        <a:lstStyle/>
        <a:p>
          <a:r>
            <a:rPr lang="es-ES" dirty="0"/>
            <a:t>3. Integración de documentos de control electrónicos en los sistemas de gestión</a:t>
          </a:r>
        </a:p>
      </dgm:t>
    </dgm:pt>
    <dgm:pt modelId="{1A93C4DB-9528-437A-81A7-E87149651D22}" type="parTrans" cxnId="{E60CF496-0F34-484F-A941-975726320747}">
      <dgm:prSet/>
      <dgm:spPr/>
      <dgm:t>
        <a:bodyPr/>
        <a:lstStyle/>
        <a:p>
          <a:endParaRPr lang="es-ES"/>
        </a:p>
      </dgm:t>
    </dgm:pt>
    <dgm:pt modelId="{711B8452-64FC-4534-9D43-92C285C6A50A}" type="sibTrans" cxnId="{E60CF496-0F34-484F-A941-975726320747}">
      <dgm:prSet/>
      <dgm:spPr/>
      <dgm:t>
        <a:bodyPr/>
        <a:lstStyle/>
        <a:p>
          <a:endParaRPr lang="es-ES"/>
        </a:p>
      </dgm:t>
    </dgm:pt>
    <dgm:pt modelId="{1390F6BC-05F8-4532-BE27-D99018EDF341}">
      <dgm:prSet/>
      <dgm:spPr/>
      <dgm:t>
        <a:bodyPr/>
        <a:lstStyle/>
        <a:p>
          <a:r>
            <a:rPr lang="es-ES"/>
            <a:t>4. Implantación de sistemas TMS/ERP</a:t>
          </a:r>
        </a:p>
      </dgm:t>
    </dgm:pt>
    <dgm:pt modelId="{A8AADBBC-E334-4132-ABC6-CF4558E0C7DF}" type="parTrans" cxnId="{B17FC5F3-4EE7-4974-BE1C-87D16C4C0916}">
      <dgm:prSet/>
      <dgm:spPr/>
      <dgm:t>
        <a:bodyPr/>
        <a:lstStyle/>
        <a:p>
          <a:endParaRPr lang="es-ES"/>
        </a:p>
      </dgm:t>
    </dgm:pt>
    <dgm:pt modelId="{C4380FC8-0E0C-42AB-83EF-ED2ED8AA6CB5}" type="sibTrans" cxnId="{B17FC5F3-4EE7-4974-BE1C-87D16C4C0916}">
      <dgm:prSet/>
      <dgm:spPr/>
      <dgm:t>
        <a:bodyPr/>
        <a:lstStyle/>
        <a:p>
          <a:endParaRPr lang="es-ES"/>
        </a:p>
      </dgm:t>
    </dgm:pt>
    <dgm:pt modelId="{C0382979-5E90-4CA0-9E30-F6523EDC2874}">
      <dgm:prSet/>
      <dgm:spPr/>
      <dgm:t>
        <a:bodyPr/>
        <a:lstStyle/>
        <a:p>
          <a:r>
            <a:rPr lang="es-ES"/>
            <a:t>5. Implantación de sistemas SAE</a:t>
          </a:r>
        </a:p>
      </dgm:t>
    </dgm:pt>
    <dgm:pt modelId="{05161AC5-1A29-4335-B216-DD6736D51C5A}" type="parTrans" cxnId="{B9BDAB12-9D13-44B1-90F6-50357C6C171A}">
      <dgm:prSet/>
      <dgm:spPr/>
      <dgm:t>
        <a:bodyPr/>
        <a:lstStyle/>
        <a:p>
          <a:endParaRPr lang="es-ES"/>
        </a:p>
      </dgm:t>
    </dgm:pt>
    <dgm:pt modelId="{AA76FAA3-829A-46D1-92DB-62041853D878}" type="sibTrans" cxnId="{B9BDAB12-9D13-44B1-90F6-50357C6C171A}">
      <dgm:prSet/>
      <dgm:spPr/>
      <dgm:t>
        <a:bodyPr/>
        <a:lstStyle/>
        <a:p>
          <a:endParaRPr lang="es-ES"/>
        </a:p>
      </dgm:t>
    </dgm:pt>
    <dgm:pt modelId="{DDE9B06E-EA67-4434-88CB-5AFF3E894C42}">
      <dgm:prSet/>
      <dgm:spPr/>
      <dgm:t>
        <a:bodyPr/>
        <a:lstStyle/>
        <a:p>
          <a:r>
            <a:rPr lang="es-ES"/>
            <a:t>6. Actualización de sistemas SAE</a:t>
          </a:r>
        </a:p>
      </dgm:t>
    </dgm:pt>
    <dgm:pt modelId="{8E9F3E3E-2BC8-468B-B6BA-C9811587A41C}" type="parTrans" cxnId="{FC828009-7D10-4FC9-8E1B-E59F56454108}">
      <dgm:prSet/>
      <dgm:spPr/>
      <dgm:t>
        <a:bodyPr/>
        <a:lstStyle/>
        <a:p>
          <a:endParaRPr lang="es-ES"/>
        </a:p>
      </dgm:t>
    </dgm:pt>
    <dgm:pt modelId="{BBA3E0EE-73BF-4C63-A88A-E7578E0371D7}" type="sibTrans" cxnId="{FC828009-7D10-4FC9-8E1B-E59F56454108}">
      <dgm:prSet/>
      <dgm:spPr/>
      <dgm:t>
        <a:bodyPr/>
        <a:lstStyle/>
        <a:p>
          <a:endParaRPr lang="es-ES"/>
        </a:p>
      </dgm:t>
    </dgm:pt>
    <dgm:pt modelId="{AA0372A7-106C-45A0-84B8-830C1A42EDAF}">
      <dgm:prSet/>
      <dgm:spPr/>
      <dgm:t>
        <a:bodyPr/>
        <a:lstStyle/>
        <a:p>
          <a:r>
            <a:rPr lang="es-ES"/>
            <a:t>7. Ayuda a los servicios de transporte de viajeros</a:t>
          </a:r>
        </a:p>
      </dgm:t>
    </dgm:pt>
    <dgm:pt modelId="{EFF703E6-E377-4E06-8C7D-677CB821DC6C}" type="parTrans" cxnId="{889496C0-2DCC-459D-976C-701D21808B5D}">
      <dgm:prSet/>
      <dgm:spPr/>
      <dgm:t>
        <a:bodyPr/>
        <a:lstStyle/>
        <a:p>
          <a:endParaRPr lang="es-ES"/>
        </a:p>
      </dgm:t>
    </dgm:pt>
    <dgm:pt modelId="{EE32F8BB-ED32-4B28-9A11-60AAE6F9B12B}" type="sibTrans" cxnId="{889496C0-2DCC-459D-976C-701D21808B5D}">
      <dgm:prSet/>
      <dgm:spPr/>
      <dgm:t>
        <a:bodyPr/>
        <a:lstStyle/>
        <a:p>
          <a:endParaRPr lang="es-ES"/>
        </a:p>
      </dgm:t>
    </dgm:pt>
    <dgm:pt modelId="{58AAA35F-4159-43D8-989B-1BE8C5D20428}">
      <dgm:prSet/>
      <dgm:spPr/>
      <dgm:t>
        <a:bodyPr/>
        <a:lstStyle/>
        <a:p>
          <a:r>
            <a:rPr lang="es-ES"/>
            <a:t>8. Implantación de aplicaciones para reclamaciones por medios electrónicos</a:t>
          </a:r>
        </a:p>
      </dgm:t>
    </dgm:pt>
    <dgm:pt modelId="{48D12692-EEC5-45FF-A505-8CF8AF8C69A5}" type="parTrans" cxnId="{42B68847-7AD2-42C3-8FE5-AF0467176147}">
      <dgm:prSet/>
      <dgm:spPr/>
      <dgm:t>
        <a:bodyPr/>
        <a:lstStyle/>
        <a:p>
          <a:endParaRPr lang="es-ES"/>
        </a:p>
      </dgm:t>
    </dgm:pt>
    <dgm:pt modelId="{BA464BD0-D1DE-4521-B9FF-EDB5C43F2EC2}" type="sibTrans" cxnId="{42B68847-7AD2-42C3-8FE5-AF0467176147}">
      <dgm:prSet/>
      <dgm:spPr/>
      <dgm:t>
        <a:bodyPr/>
        <a:lstStyle/>
        <a:p>
          <a:endParaRPr lang="es-ES"/>
        </a:p>
      </dgm:t>
    </dgm:pt>
    <dgm:pt modelId="{BDE7D6C3-829E-4C82-8036-E5A0473ABD91}">
      <dgm:prSet/>
      <dgm:spPr/>
      <dgm:t>
        <a:bodyPr/>
        <a:lstStyle/>
        <a:p>
          <a:r>
            <a:rPr lang="es-ES"/>
            <a:t>9. Mejora de sistemas de ticketing</a:t>
          </a:r>
        </a:p>
      </dgm:t>
    </dgm:pt>
    <dgm:pt modelId="{3878CD7C-17E2-401B-9391-C9144B72E747}" type="parTrans" cxnId="{A076A6CE-AE7C-46A9-8BF6-BC5000E96984}">
      <dgm:prSet/>
      <dgm:spPr/>
      <dgm:t>
        <a:bodyPr/>
        <a:lstStyle/>
        <a:p>
          <a:endParaRPr lang="es-ES"/>
        </a:p>
      </dgm:t>
    </dgm:pt>
    <dgm:pt modelId="{B6FCF4A0-384A-4241-A3D4-5477F59D659A}" type="sibTrans" cxnId="{A076A6CE-AE7C-46A9-8BF6-BC5000E96984}">
      <dgm:prSet/>
      <dgm:spPr/>
      <dgm:t>
        <a:bodyPr/>
        <a:lstStyle/>
        <a:p>
          <a:endParaRPr lang="es-ES"/>
        </a:p>
      </dgm:t>
    </dgm:pt>
    <dgm:pt modelId="{DA881175-0922-48CB-9ABC-3516D42FF4BF}" type="pres">
      <dgm:prSet presAssocID="{7E347CF7-92DE-4020-B476-5632ABF6A997}" presName="diagram" presStyleCnt="0">
        <dgm:presLayoutVars>
          <dgm:dir/>
          <dgm:resizeHandles val="exact"/>
        </dgm:presLayoutVars>
      </dgm:prSet>
      <dgm:spPr/>
      <dgm:t>
        <a:bodyPr/>
        <a:lstStyle/>
        <a:p>
          <a:endParaRPr lang="es-ES"/>
        </a:p>
      </dgm:t>
    </dgm:pt>
    <dgm:pt modelId="{EE5E9A67-046D-4E7A-B2FC-66ED1ADB007E}" type="pres">
      <dgm:prSet presAssocID="{0699BD0F-83E3-45D9-AFA4-4566DD6FFEC5}" presName="node" presStyleLbl="node1" presStyleIdx="0" presStyleCnt="9">
        <dgm:presLayoutVars>
          <dgm:bulletEnabled val="1"/>
        </dgm:presLayoutVars>
      </dgm:prSet>
      <dgm:spPr/>
      <dgm:t>
        <a:bodyPr/>
        <a:lstStyle/>
        <a:p>
          <a:endParaRPr lang="es-ES"/>
        </a:p>
      </dgm:t>
    </dgm:pt>
    <dgm:pt modelId="{0A5654B2-9B1D-4B18-918C-2E8D7B847301}" type="pres">
      <dgm:prSet presAssocID="{20C6D0D6-E5C1-4DBB-B208-C23EE59443C6}" presName="sibTrans" presStyleCnt="0"/>
      <dgm:spPr/>
    </dgm:pt>
    <dgm:pt modelId="{FFD00D43-BBE1-4B77-8789-BA3C1B864C66}" type="pres">
      <dgm:prSet presAssocID="{8784C964-940F-4C1D-8866-8698647BD59F}" presName="node" presStyleLbl="node1" presStyleIdx="1" presStyleCnt="9">
        <dgm:presLayoutVars>
          <dgm:bulletEnabled val="1"/>
        </dgm:presLayoutVars>
      </dgm:prSet>
      <dgm:spPr/>
      <dgm:t>
        <a:bodyPr/>
        <a:lstStyle/>
        <a:p>
          <a:endParaRPr lang="es-ES"/>
        </a:p>
      </dgm:t>
    </dgm:pt>
    <dgm:pt modelId="{777134BB-B8B6-497E-A710-28332D9A1B43}" type="pres">
      <dgm:prSet presAssocID="{F1888E01-1A5E-4751-BB96-DF6296F222A6}" presName="sibTrans" presStyleCnt="0"/>
      <dgm:spPr/>
    </dgm:pt>
    <dgm:pt modelId="{DD972B62-8AC9-4F14-9559-1204456A8FE8}" type="pres">
      <dgm:prSet presAssocID="{2448345E-0D11-4B3E-A86D-08A835373D94}" presName="node" presStyleLbl="node1" presStyleIdx="2" presStyleCnt="9">
        <dgm:presLayoutVars>
          <dgm:bulletEnabled val="1"/>
        </dgm:presLayoutVars>
      </dgm:prSet>
      <dgm:spPr/>
      <dgm:t>
        <a:bodyPr/>
        <a:lstStyle/>
        <a:p>
          <a:endParaRPr lang="es-ES"/>
        </a:p>
      </dgm:t>
    </dgm:pt>
    <dgm:pt modelId="{B5B85819-BECD-4A12-B5C9-A798ABA2D27E}" type="pres">
      <dgm:prSet presAssocID="{711B8452-64FC-4534-9D43-92C285C6A50A}" presName="sibTrans" presStyleCnt="0"/>
      <dgm:spPr/>
    </dgm:pt>
    <dgm:pt modelId="{26EB38BE-1D8B-4069-9F5E-885755440265}" type="pres">
      <dgm:prSet presAssocID="{1390F6BC-05F8-4532-BE27-D99018EDF341}" presName="node" presStyleLbl="node1" presStyleIdx="3" presStyleCnt="9">
        <dgm:presLayoutVars>
          <dgm:bulletEnabled val="1"/>
        </dgm:presLayoutVars>
      </dgm:prSet>
      <dgm:spPr/>
      <dgm:t>
        <a:bodyPr/>
        <a:lstStyle/>
        <a:p>
          <a:endParaRPr lang="es-ES"/>
        </a:p>
      </dgm:t>
    </dgm:pt>
    <dgm:pt modelId="{DD2FA030-AD50-416C-B879-4A8861BA619A}" type="pres">
      <dgm:prSet presAssocID="{C4380FC8-0E0C-42AB-83EF-ED2ED8AA6CB5}" presName="sibTrans" presStyleCnt="0"/>
      <dgm:spPr/>
    </dgm:pt>
    <dgm:pt modelId="{43F66959-1B9A-4638-AE5A-57DBF5264BB4}" type="pres">
      <dgm:prSet presAssocID="{C0382979-5E90-4CA0-9E30-F6523EDC2874}" presName="node" presStyleLbl="node1" presStyleIdx="4" presStyleCnt="9">
        <dgm:presLayoutVars>
          <dgm:bulletEnabled val="1"/>
        </dgm:presLayoutVars>
      </dgm:prSet>
      <dgm:spPr/>
      <dgm:t>
        <a:bodyPr/>
        <a:lstStyle/>
        <a:p>
          <a:endParaRPr lang="es-ES"/>
        </a:p>
      </dgm:t>
    </dgm:pt>
    <dgm:pt modelId="{B2DB8420-87DD-4878-BFF7-6D9A14001600}" type="pres">
      <dgm:prSet presAssocID="{AA76FAA3-829A-46D1-92DB-62041853D878}" presName="sibTrans" presStyleCnt="0"/>
      <dgm:spPr/>
    </dgm:pt>
    <dgm:pt modelId="{0DE5932A-2308-46E9-810A-1FC18841D488}" type="pres">
      <dgm:prSet presAssocID="{DDE9B06E-EA67-4434-88CB-5AFF3E894C42}" presName="node" presStyleLbl="node1" presStyleIdx="5" presStyleCnt="9">
        <dgm:presLayoutVars>
          <dgm:bulletEnabled val="1"/>
        </dgm:presLayoutVars>
      </dgm:prSet>
      <dgm:spPr/>
      <dgm:t>
        <a:bodyPr/>
        <a:lstStyle/>
        <a:p>
          <a:endParaRPr lang="es-ES"/>
        </a:p>
      </dgm:t>
    </dgm:pt>
    <dgm:pt modelId="{C1DD71D3-1EB5-4249-99F6-3A511A240DC2}" type="pres">
      <dgm:prSet presAssocID="{BBA3E0EE-73BF-4C63-A88A-E7578E0371D7}" presName="sibTrans" presStyleCnt="0"/>
      <dgm:spPr/>
    </dgm:pt>
    <dgm:pt modelId="{AFC8474B-A4A1-45CD-889B-BB02429C88DC}" type="pres">
      <dgm:prSet presAssocID="{AA0372A7-106C-45A0-84B8-830C1A42EDAF}" presName="node" presStyleLbl="node1" presStyleIdx="6" presStyleCnt="9">
        <dgm:presLayoutVars>
          <dgm:bulletEnabled val="1"/>
        </dgm:presLayoutVars>
      </dgm:prSet>
      <dgm:spPr/>
      <dgm:t>
        <a:bodyPr/>
        <a:lstStyle/>
        <a:p>
          <a:endParaRPr lang="es-ES"/>
        </a:p>
      </dgm:t>
    </dgm:pt>
    <dgm:pt modelId="{D0D40F58-F5DB-4D8E-961F-B459440E93D7}" type="pres">
      <dgm:prSet presAssocID="{EE32F8BB-ED32-4B28-9A11-60AAE6F9B12B}" presName="sibTrans" presStyleCnt="0"/>
      <dgm:spPr/>
    </dgm:pt>
    <dgm:pt modelId="{6BC7FC4E-5D1C-4700-9CC0-C8665D057C60}" type="pres">
      <dgm:prSet presAssocID="{58AAA35F-4159-43D8-989B-1BE8C5D20428}" presName="node" presStyleLbl="node1" presStyleIdx="7" presStyleCnt="9">
        <dgm:presLayoutVars>
          <dgm:bulletEnabled val="1"/>
        </dgm:presLayoutVars>
      </dgm:prSet>
      <dgm:spPr/>
      <dgm:t>
        <a:bodyPr/>
        <a:lstStyle/>
        <a:p>
          <a:endParaRPr lang="es-ES"/>
        </a:p>
      </dgm:t>
    </dgm:pt>
    <dgm:pt modelId="{F8B5C8F3-D968-465F-84AF-C6068BA14FE3}" type="pres">
      <dgm:prSet presAssocID="{BA464BD0-D1DE-4521-B9FF-EDB5C43F2EC2}" presName="sibTrans" presStyleCnt="0"/>
      <dgm:spPr/>
    </dgm:pt>
    <dgm:pt modelId="{596D278A-B556-4DC6-B331-90BA6AAB13CA}" type="pres">
      <dgm:prSet presAssocID="{BDE7D6C3-829E-4C82-8036-E5A0473ABD91}" presName="node" presStyleLbl="node1" presStyleIdx="8" presStyleCnt="9">
        <dgm:presLayoutVars>
          <dgm:bulletEnabled val="1"/>
        </dgm:presLayoutVars>
      </dgm:prSet>
      <dgm:spPr/>
      <dgm:t>
        <a:bodyPr/>
        <a:lstStyle/>
        <a:p>
          <a:endParaRPr lang="es-ES"/>
        </a:p>
      </dgm:t>
    </dgm:pt>
  </dgm:ptLst>
  <dgm:cxnLst>
    <dgm:cxn modelId="{FC828009-7D10-4FC9-8E1B-E59F56454108}" srcId="{7E347CF7-92DE-4020-B476-5632ABF6A997}" destId="{DDE9B06E-EA67-4434-88CB-5AFF3E894C42}" srcOrd="5" destOrd="0" parTransId="{8E9F3E3E-2BC8-468B-B6BA-C9811587A41C}" sibTransId="{BBA3E0EE-73BF-4C63-A88A-E7578E0371D7}"/>
    <dgm:cxn modelId="{1B920657-212C-4503-B6DE-7A1CE328C077}" srcId="{7E347CF7-92DE-4020-B476-5632ABF6A997}" destId="{8784C964-940F-4C1D-8866-8698647BD59F}" srcOrd="1" destOrd="0" parTransId="{0889CBEE-F1A0-4D30-85F2-D63087A94489}" sibTransId="{F1888E01-1A5E-4751-BB96-DF6296F222A6}"/>
    <dgm:cxn modelId="{A076A6CE-AE7C-46A9-8BF6-BC5000E96984}" srcId="{7E347CF7-92DE-4020-B476-5632ABF6A997}" destId="{BDE7D6C3-829E-4C82-8036-E5A0473ABD91}" srcOrd="8" destOrd="0" parTransId="{3878CD7C-17E2-401B-9391-C9144B72E747}" sibTransId="{B6FCF4A0-384A-4241-A3D4-5477F59D659A}"/>
    <dgm:cxn modelId="{DABD9391-7F4B-405C-88C0-C65EB8E29C5A}" srcId="{7E347CF7-92DE-4020-B476-5632ABF6A997}" destId="{0699BD0F-83E3-45D9-AFA4-4566DD6FFEC5}" srcOrd="0" destOrd="0" parTransId="{1D7846EF-62D3-4B00-BB91-067DE776CE7F}" sibTransId="{20C6D0D6-E5C1-4DBB-B208-C23EE59443C6}"/>
    <dgm:cxn modelId="{7E6B4EB5-0F25-4E91-98FE-85C820D75CA3}" type="presOf" srcId="{DDE9B06E-EA67-4434-88CB-5AFF3E894C42}" destId="{0DE5932A-2308-46E9-810A-1FC18841D488}" srcOrd="0" destOrd="0" presId="urn:microsoft.com/office/officeart/2005/8/layout/default"/>
    <dgm:cxn modelId="{E60CF496-0F34-484F-A941-975726320747}" srcId="{7E347CF7-92DE-4020-B476-5632ABF6A997}" destId="{2448345E-0D11-4B3E-A86D-08A835373D94}" srcOrd="2" destOrd="0" parTransId="{1A93C4DB-9528-437A-81A7-E87149651D22}" sibTransId="{711B8452-64FC-4534-9D43-92C285C6A50A}"/>
    <dgm:cxn modelId="{D7E475E4-79E1-473A-9F56-7B9B35870C0A}" type="presOf" srcId="{7E347CF7-92DE-4020-B476-5632ABF6A997}" destId="{DA881175-0922-48CB-9ABC-3516D42FF4BF}" srcOrd="0" destOrd="0" presId="urn:microsoft.com/office/officeart/2005/8/layout/default"/>
    <dgm:cxn modelId="{8945C5E5-CB95-4410-8DE4-883801D4E73E}" type="presOf" srcId="{58AAA35F-4159-43D8-989B-1BE8C5D20428}" destId="{6BC7FC4E-5D1C-4700-9CC0-C8665D057C60}" srcOrd="0" destOrd="0" presId="urn:microsoft.com/office/officeart/2005/8/layout/default"/>
    <dgm:cxn modelId="{80EB7D0E-2229-4444-829A-B8994CA7887A}" type="presOf" srcId="{0699BD0F-83E3-45D9-AFA4-4566DD6FFEC5}" destId="{EE5E9A67-046D-4E7A-B2FC-66ED1ADB007E}" srcOrd="0" destOrd="0" presId="urn:microsoft.com/office/officeart/2005/8/layout/default"/>
    <dgm:cxn modelId="{943AD815-16F7-4A96-9D9F-77777AA9DD33}" type="presOf" srcId="{8784C964-940F-4C1D-8866-8698647BD59F}" destId="{FFD00D43-BBE1-4B77-8789-BA3C1B864C66}" srcOrd="0" destOrd="0" presId="urn:microsoft.com/office/officeart/2005/8/layout/default"/>
    <dgm:cxn modelId="{09DAA23C-9F63-4099-9B32-B8DA45CA9FB4}" type="presOf" srcId="{C0382979-5E90-4CA0-9E30-F6523EDC2874}" destId="{43F66959-1B9A-4638-AE5A-57DBF5264BB4}" srcOrd="0" destOrd="0" presId="urn:microsoft.com/office/officeart/2005/8/layout/default"/>
    <dgm:cxn modelId="{B17FC5F3-4EE7-4974-BE1C-87D16C4C0916}" srcId="{7E347CF7-92DE-4020-B476-5632ABF6A997}" destId="{1390F6BC-05F8-4532-BE27-D99018EDF341}" srcOrd="3" destOrd="0" parTransId="{A8AADBBC-E334-4132-ABC6-CF4558E0C7DF}" sibTransId="{C4380FC8-0E0C-42AB-83EF-ED2ED8AA6CB5}"/>
    <dgm:cxn modelId="{E99C04F7-A35C-4E13-B0D7-1DF5E535F4F1}" type="presOf" srcId="{AA0372A7-106C-45A0-84B8-830C1A42EDAF}" destId="{AFC8474B-A4A1-45CD-889B-BB02429C88DC}" srcOrd="0" destOrd="0" presId="urn:microsoft.com/office/officeart/2005/8/layout/default"/>
    <dgm:cxn modelId="{889496C0-2DCC-459D-976C-701D21808B5D}" srcId="{7E347CF7-92DE-4020-B476-5632ABF6A997}" destId="{AA0372A7-106C-45A0-84B8-830C1A42EDAF}" srcOrd="6" destOrd="0" parTransId="{EFF703E6-E377-4E06-8C7D-677CB821DC6C}" sibTransId="{EE32F8BB-ED32-4B28-9A11-60AAE6F9B12B}"/>
    <dgm:cxn modelId="{377D994A-B014-4E53-B298-07CE23117709}" type="presOf" srcId="{BDE7D6C3-829E-4C82-8036-E5A0473ABD91}" destId="{596D278A-B556-4DC6-B331-90BA6AAB13CA}" srcOrd="0" destOrd="0" presId="urn:microsoft.com/office/officeart/2005/8/layout/default"/>
    <dgm:cxn modelId="{B9BDAB12-9D13-44B1-90F6-50357C6C171A}" srcId="{7E347CF7-92DE-4020-B476-5632ABF6A997}" destId="{C0382979-5E90-4CA0-9E30-F6523EDC2874}" srcOrd="4" destOrd="0" parTransId="{05161AC5-1A29-4335-B216-DD6736D51C5A}" sibTransId="{AA76FAA3-829A-46D1-92DB-62041853D878}"/>
    <dgm:cxn modelId="{3C0DACE5-CEC4-4FCA-BBB4-68BDABED858D}" type="presOf" srcId="{2448345E-0D11-4B3E-A86D-08A835373D94}" destId="{DD972B62-8AC9-4F14-9559-1204456A8FE8}" srcOrd="0" destOrd="0" presId="urn:microsoft.com/office/officeart/2005/8/layout/default"/>
    <dgm:cxn modelId="{42B68847-7AD2-42C3-8FE5-AF0467176147}" srcId="{7E347CF7-92DE-4020-B476-5632ABF6A997}" destId="{58AAA35F-4159-43D8-989B-1BE8C5D20428}" srcOrd="7" destOrd="0" parTransId="{48D12692-EEC5-45FF-A505-8CF8AF8C69A5}" sibTransId="{BA464BD0-D1DE-4521-B9FF-EDB5C43F2EC2}"/>
    <dgm:cxn modelId="{39527A93-E6C8-4402-8420-65A211D20BED}" type="presOf" srcId="{1390F6BC-05F8-4532-BE27-D99018EDF341}" destId="{26EB38BE-1D8B-4069-9F5E-885755440265}" srcOrd="0" destOrd="0" presId="urn:microsoft.com/office/officeart/2005/8/layout/default"/>
    <dgm:cxn modelId="{E56936FE-563F-476A-ADA9-5EA44CC21F08}" type="presParOf" srcId="{DA881175-0922-48CB-9ABC-3516D42FF4BF}" destId="{EE5E9A67-046D-4E7A-B2FC-66ED1ADB007E}" srcOrd="0" destOrd="0" presId="urn:microsoft.com/office/officeart/2005/8/layout/default"/>
    <dgm:cxn modelId="{5A24C5B8-6655-4716-9A6B-44FE5E104C5E}" type="presParOf" srcId="{DA881175-0922-48CB-9ABC-3516D42FF4BF}" destId="{0A5654B2-9B1D-4B18-918C-2E8D7B847301}" srcOrd="1" destOrd="0" presId="urn:microsoft.com/office/officeart/2005/8/layout/default"/>
    <dgm:cxn modelId="{CDC88D43-60AB-4A89-AB2D-6C8F4BA78434}" type="presParOf" srcId="{DA881175-0922-48CB-9ABC-3516D42FF4BF}" destId="{FFD00D43-BBE1-4B77-8789-BA3C1B864C66}" srcOrd="2" destOrd="0" presId="urn:microsoft.com/office/officeart/2005/8/layout/default"/>
    <dgm:cxn modelId="{16B55BDB-E4BB-4553-B8FF-8BA12BBFF52A}" type="presParOf" srcId="{DA881175-0922-48CB-9ABC-3516D42FF4BF}" destId="{777134BB-B8B6-497E-A710-28332D9A1B43}" srcOrd="3" destOrd="0" presId="urn:microsoft.com/office/officeart/2005/8/layout/default"/>
    <dgm:cxn modelId="{62334D81-BF92-4CD7-8C6E-D4809BFD0739}" type="presParOf" srcId="{DA881175-0922-48CB-9ABC-3516D42FF4BF}" destId="{DD972B62-8AC9-4F14-9559-1204456A8FE8}" srcOrd="4" destOrd="0" presId="urn:microsoft.com/office/officeart/2005/8/layout/default"/>
    <dgm:cxn modelId="{59CD35C4-C5E8-4C87-B97B-8B5BD60931D5}" type="presParOf" srcId="{DA881175-0922-48CB-9ABC-3516D42FF4BF}" destId="{B5B85819-BECD-4A12-B5C9-A798ABA2D27E}" srcOrd="5" destOrd="0" presId="urn:microsoft.com/office/officeart/2005/8/layout/default"/>
    <dgm:cxn modelId="{21CACD87-FEA9-4AD5-AF0C-0C86E307C17E}" type="presParOf" srcId="{DA881175-0922-48CB-9ABC-3516D42FF4BF}" destId="{26EB38BE-1D8B-4069-9F5E-885755440265}" srcOrd="6" destOrd="0" presId="urn:microsoft.com/office/officeart/2005/8/layout/default"/>
    <dgm:cxn modelId="{D04A5FDF-5066-42BB-BC3F-6549BA523305}" type="presParOf" srcId="{DA881175-0922-48CB-9ABC-3516D42FF4BF}" destId="{DD2FA030-AD50-416C-B879-4A8861BA619A}" srcOrd="7" destOrd="0" presId="urn:microsoft.com/office/officeart/2005/8/layout/default"/>
    <dgm:cxn modelId="{0297EABE-3AA1-4CFA-AEA4-37556D6D3559}" type="presParOf" srcId="{DA881175-0922-48CB-9ABC-3516D42FF4BF}" destId="{43F66959-1B9A-4638-AE5A-57DBF5264BB4}" srcOrd="8" destOrd="0" presId="urn:microsoft.com/office/officeart/2005/8/layout/default"/>
    <dgm:cxn modelId="{CB461760-2D81-4F37-B8E9-AEEF8236437B}" type="presParOf" srcId="{DA881175-0922-48CB-9ABC-3516D42FF4BF}" destId="{B2DB8420-87DD-4878-BFF7-6D9A14001600}" srcOrd="9" destOrd="0" presId="urn:microsoft.com/office/officeart/2005/8/layout/default"/>
    <dgm:cxn modelId="{4501FA9D-A09C-4C3A-9562-FF687DD21BD2}" type="presParOf" srcId="{DA881175-0922-48CB-9ABC-3516D42FF4BF}" destId="{0DE5932A-2308-46E9-810A-1FC18841D488}" srcOrd="10" destOrd="0" presId="urn:microsoft.com/office/officeart/2005/8/layout/default"/>
    <dgm:cxn modelId="{7331033D-6651-4232-998E-FE24188966B2}" type="presParOf" srcId="{DA881175-0922-48CB-9ABC-3516D42FF4BF}" destId="{C1DD71D3-1EB5-4249-99F6-3A511A240DC2}" srcOrd="11" destOrd="0" presId="urn:microsoft.com/office/officeart/2005/8/layout/default"/>
    <dgm:cxn modelId="{E50B2E85-FED5-4ACB-9BA8-1C2F7F6F487C}" type="presParOf" srcId="{DA881175-0922-48CB-9ABC-3516D42FF4BF}" destId="{AFC8474B-A4A1-45CD-889B-BB02429C88DC}" srcOrd="12" destOrd="0" presId="urn:microsoft.com/office/officeart/2005/8/layout/default"/>
    <dgm:cxn modelId="{5A27B2A6-E874-47B3-BB21-4FB384F40F5C}" type="presParOf" srcId="{DA881175-0922-48CB-9ABC-3516D42FF4BF}" destId="{D0D40F58-F5DB-4D8E-961F-B459440E93D7}" srcOrd="13" destOrd="0" presId="urn:microsoft.com/office/officeart/2005/8/layout/default"/>
    <dgm:cxn modelId="{8629BC05-606C-415A-9281-E09537FAD4C7}" type="presParOf" srcId="{DA881175-0922-48CB-9ABC-3516D42FF4BF}" destId="{6BC7FC4E-5D1C-4700-9CC0-C8665D057C60}" srcOrd="14" destOrd="0" presId="urn:microsoft.com/office/officeart/2005/8/layout/default"/>
    <dgm:cxn modelId="{6E808D27-1F5C-4863-9F70-0D3E9FB22718}" type="presParOf" srcId="{DA881175-0922-48CB-9ABC-3516D42FF4BF}" destId="{F8B5C8F3-D968-465F-84AF-C6068BA14FE3}" srcOrd="15" destOrd="0" presId="urn:microsoft.com/office/officeart/2005/8/layout/default"/>
    <dgm:cxn modelId="{36919D1B-217F-411B-948F-AD8FD9829B65}" type="presParOf" srcId="{DA881175-0922-48CB-9ABC-3516D42FF4BF}" destId="{596D278A-B556-4DC6-B331-90BA6AAB13C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E9A67-046D-4E7A-B2FC-66ED1ADB007E}">
      <dsp:nvSpPr>
        <dsp:cNvPr id="0" name=""/>
        <dsp:cNvSpPr/>
      </dsp:nvSpPr>
      <dsp:spPr>
        <a:xfrm>
          <a:off x="125286" y="3491"/>
          <a:ext cx="2705842" cy="162350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1. Gestión de documentos de control electrónicos</a:t>
          </a:r>
        </a:p>
      </dsp:txBody>
      <dsp:txXfrm>
        <a:off x="125286" y="3491"/>
        <a:ext cx="2705842" cy="1623505"/>
      </dsp:txXfrm>
    </dsp:sp>
    <dsp:sp modelId="{FFD00D43-BBE1-4B77-8789-BA3C1B864C66}">
      <dsp:nvSpPr>
        <dsp:cNvPr id="0" name=""/>
        <dsp:cNvSpPr/>
      </dsp:nvSpPr>
      <dsp:spPr>
        <a:xfrm>
          <a:off x="3101713" y="3491"/>
          <a:ext cx="2705842" cy="1623505"/>
        </a:xfrm>
        <a:prstGeom prst="rect">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2. Sistema de tacógrafo inteligente de segunda generación</a:t>
          </a:r>
          <a:endParaRPr lang="es-ES" sz="2100" kern="1200" dirty="0"/>
        </a:p>
      </dsp:txBody>
      <dsp:txXfrm>
        <a:off x="3101713" y="3491"/>
        <a:ext cx="2705842" cy="1623505"/>
      </dsp:txXfrm>
    </dsp:sp>
    <dsp:sp modelId="{DD972B62-8AC9-4F14-9559-1204456A8FE8}">
      <dsp:nvSpPr>
        <dsp:cNvPr id="0" name=""/>
        <dsp:cNvSpPr/>
      </dsp:nvSpPr>
      <dsp:spPr>
        <a:xfrm>
          <a:off x="6078139" y="3491"/>
          <a:ext cx="2705842" cy="1623505"/>
        </a:xfrm>
        <a:prstGeom prst="rect">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3. Integración de documentos de control electrónicos en los sistemas de gestión</a:t>
          </a:r>
        </a:p>
      </dsp:txBody>
      <dsp:txXfrm>
        <a:off x="6078139" y="3491"/>
        <a:ext cx="2705842" cy="1623505"/>
      </dsp:txXfrm>
    </dsp:sp>
    <dsp:sp modelId="{26EB38BE-1D8B-4069-9F5E-885755440265}">
      <dsp:nvSpPr>
        <dsp:cNvPr id="0" name=""/>
        <dsp:cNvSpPr/>
      </dsp:nvSpPr>
      <dsp:spPr>
        <a:xfrm>
          <a:off x="125286" y="1897580"/>
          <a:ext cx="2705842" cy="162350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4. Implantación de sistemas TMS/ERP</a:t>
          </a:r>
        </a:p>
      </dsp:txBody>
      <dsp:txXfrm>
        <a:off x="125286" y="1897580"/>
        <a:ext cx="2705842" cy="1623505"/>
      </dsp:txXfrm>
    </dsp:sp>
    <dsp:sp modelId="{43F66959-1B9A-4638-AE5A-57DBF5264BB4}">
      <dsp:nvSpPr>
        <dsp:cNvPr id="0" name=""/>
        <dsp:cNvSpPr/>
      </dsp:nvSpPr>
      <dsp:spPr>
        <a:xfrm>
          <a:off x="3101713" y="1897580"/>
          <a:ext cx="2705842" cy="1623505"/>
        </a:xfrm>
        <a:prstGeom prst="rect">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5. Implantación de sistemas SAE</a:t>
          </a:r>
        </a:p>
      </dsp:txBody>
      <dsp:txXfrm>
        <a:off x="3101713" y="1897580"/>
        <a:ext cx="2705842" cy="1623505"/>
      </dsp:txXfrm>
    </dsp:sp>
    <dsp:sp modelId="{0DE5932A-2308-46E9-810A-1FC18841D488}">
      <dsp:nvSpPr>
        <dsp:cNvPr id="0" name=""/>
        <dsp:cNvSpPr/>
      </dsp:nvSpPr>
      <dsp:spPr>
        <a:xfrm>
          <a:off x="6078139" y="1897580"/>
          <a:ext cx="2705842" cy="1623505"/>
        </a:xfrm>
        <a:prstGeom prst="rect">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6. Actualización de sistemas SAE</a:t>
          </a:r>
        </a:p>
      </dsp:txBody>
      <dsp:txXfrm>
        <a:off x="6078139" y="1897580"/>
        <a:ext cx="2705842" cy="1623505"/>
      </dsp:txXfrm>
    </dsp:sp>
    <dsp:sp modelId="{AFC8474B-A4A1-45CD-889B-BB02429C88DC}">
      <dsp:nvSpPr>
        <dsp:cNvPr id="0" name=""/>
        <dsp:cNvSpPr/>
      </dsp:nvSpPr>
      <dsp:spPr>
        <a:xfrm>
          <a:off x="125286" y="3791670"/>
          <a:ext cx="2705842" cy="162350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7. Ayuda a los servicios de transporte de viajeros</a:t>
          </a:r>
        </a:p>
      </dsp:txBody>
      <dsp:txXfrm>
        <a:off x="125286" y="3791670"/>
        <a:ext cx="2705842" cy="1623505"/>
      </dsp:txXfrm>
    </dsp:sp>
    <dsp:sp modelId="{6BC7FC4E-5D1C-4700-9CC0-C8665D057C60}">
      <dsp:nvSpPr>
        <dsp:cNvPr id="0" name=""/>
        <dsp:cNvSpPr/>
      </dsp:nvSpPr>
      <dsp:spPr>
        <a:xfrm>
          <a:off x="3101713" y="3791670"/>
          <a:ext cx="2705842" cy="1623505"/>
        </a:xfrm>
        <a:prstGeom prst="rect">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8. Implantación de aplicaciones para reclamaciones por medios electrónicos</a:t>
          </a:r>
        </a:p>
      </dsp:txBody>
      <dsp:txXfrm>
        <a:off x="3101713" y="3791670"/>
        <a:ext cx="2705842" cy="1623505"/>
      </dsp:txXfrm>
    </dsp:sp>
    <dsp:sp modelId="{596D278A-B556-4DC6-B331-90BA6AAB13CA}">
      <dsp:nvSpPr>
        <dsp:cNvPr id="0" name=""/>
        <dsp:cNvSpPr/>
      </dsp:nvSpPr>
      <dsp:spPr>
        <a:xfrm>
          <a:off x="6078139" y="3791670"/>
          <a:ext cx="2705842" cy="1623505"/>
        </a:xfrm>
        <a:prstGeom prst="rect">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a:t>9. Mejora de sistemas de ticketing</a:t>
          </a:r>
        </a:p>
      </dsp:txBody>
      <dsp:txXfrm>
        <a:off x="6078139" y="3791670"/>
        <a:ext cx="2705842" cy="1623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E55F6-3B8E-49E5-92FF-970C05772661}" type="datetimeFigureOut">
              <a:rPr lang="es-ES" smtClean="0"/>
              <a:t>19/12/2022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04B4D-F4DB-4533-B771-E42C4003DCFA}" type="slidenum">
              <a:rPr lang="es-ES" smtClean="0"/>
              <a:t>‹Nº›</a:t>
            </a:fld>
            <a:endParaRPr lang="es-ES" dirty="0"/>
          </a:p>
        </p:txBody>
      </p:sp>
    </p:spTree>
    <p:extLst>
      <p:ext uri="{BB962C8B-B14F-4D97-AF65-F5344CB8AC3E}">
        <p14:creationId xmlns:p14="http://schemas.microsoft.com/office/powerpoint/2010/main" val="391834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26BF0B4-D99F-4883-9DE9-2404F055E4CC}" type="slidenum">
              <a:rPr lang="es-ES" smtClean="0"/>
              <a:t>1</a:t>
            </a:fld>
            <a:endParaRPr lang="es-ES"/>
          </a:p>
        </p:txBody>
      </p:sp>
    </p:spTree>
    <p:extLst>
      <p:ext uri="{BB962C8B-B14F-4D97-AF65-F5344CB8AC3E}">
        <p14:creationId xmlns:p14="http://schemas.microsoft.com/office/powerpoint/2010/main" val="392604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79B768E-59A0-4D1C-BBC1-CDFC4D67E8B8}" type="slidenum">
              <a:rPr lang="es-ES" smtClean="0"/>
              <a:t>12</a:t>
            </a:fld>
            <a:endParaRPr lang="es-ES"/>
          </a:p>
        </p:txBody>
      </p:sp>
    </p:spTree>
    <p:extLst>
      <p:ext uri="{BB962C8B-B14F-4D97-AF65-F5344CB8AC3E}">
        <p14:creationId xmlns:p14="http://schemas.microsoft.com/office/powerpoint/2010/main" val="224734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15000"/>
              </a:lnSpc>
              <a:spcAft>
                <a:spcPts val="1000"/>
              </a:spcAft>
              <a:tabLst>
                <a:tab pos="810260" algn="l"/>
              </a:tabLst>
            </a:pPr>
            <a:r>
              <a:rPr lang="es-ES" sz="1800" dirty="0">
                <a:effectLst/>
                <a:latin typeface="Arial" panose="020B0604020202020204" pitchFamily="34" charset="0"/>
                <a:ea typeface="Times New Roman" panose="02020603050405020304" pitchFamily="18" charset="0"/>
              </a:rPr>
              <a:t>Implantación de sistemas TMS. El sistema TMS (</a:t>
            </a:r>
            <a:r>
              <a:rPr lang="es-ES" sz="1800" dirty="0" err="1">
                <a:effectLst/>
                <a:latin typeface="Arial" panose="020B0604020202020204" pitchFamily="34" charset="0"/>
                <a:ea typeface="Times New Roman" panose="02020603050405020304" pitchFamily="18" charset="0"/>
              </a:rPr>
              <a:t>Transport</a:t>
            </a:r>
            <a:r>
              <a:rPr lang="es-ES" sz="1800" dirty="0">
                <a:effectLst/>
                <a:latin typeface="Arial" panose="020B0604020202020204" pitchFamily="34" charset="0"/>
                <a:ea typeface="Times New Roman" panose="02020603050405020304" pitchFamily="18" charset="0"/>
              </a:rPr>
              <a:t> Management </a:t>
            </a:r>
            <a:r>
              <a:rPr lang="es-ES" sz="1800" dirty="0" err="1">
                <a:effectLst/>
                <a:latin typeface="Arial" panose="020B0604020202020204" pitchFamily="34" charset="0"/>
                <a:ea typeface="Times New Roman" panose="02020603050405020304" pitchFamily="18" charset="0"/>
              </a:rPr>
              <a:t>System</a:t>
            </a:r>
            <a:r>
              <a:rPr lang="es-ES" sz="1800" dirty="0">
                <a:effectLst/>
                <a:latin typeface="Arial" panose="020B0604020202020204" pitchFamily="34" charset="0"/>
                <a:ea typeface="Times New Roman" panose="02020603050405020304" pitchFamily="18" charset="0"/>
              </a:rPr>
              <a:t>) puede definirse como un sistema de gestión de transporte que </a:t>
            </a:r>
            <a:r>
              <a:rPr lang="es-ES" sz="1800" b="1" dirty="0">
                <a:effectLst/>
                <a:latin typeface="Arial" panose="020B0604020202020204" pitchFamily="34" charset="0"/>
                <a:ea typeface="Times New Roman" panose="02020603050405020304" pitchFamily="18" charset="0"/>
              </a:rPr>
              <a:t>recoge, almacena, procesa y dispone información relacionada con todas las operaciones de transporte de mercancías</a:t>
            </a:r>
            <a:r>
              <a:rPr lang="es-ES" sz="1800" dirty="0">
                <a:effectLst/>
                <a:latin typeface="Arial" panose="020B0604020202020204" pitchFamily="34" charset="0"/>
                <a:ea typeface="Times New Roman" panose="02020603050405020304" pitchFamily="18" charset="0"/>
              </a:rPr>
              <a:t> que requiere una empresa. Es un software análogo a otros que también disponen las empresas para gestionar sus distintas áreas, como puedan ser las relacionadas con la cadena de suministro, almacenes, información de los productos, recursos humanos, contabilidad y finanzas etc. pero centrado específicamente en las operaciones de transporte.</a:t>
            </a: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r>
              <a:rPr lang="es-ES" sz="1800" dirty="0">
                <a:effectLst/>
                <a:latin typeface="Arial" panose="020B0604020202020204" pitchFamily="34" charset="0"/>
                <a:ea typeface="Times New Roman" panose="02020603050405020304" pitchFamily="18" charset="0"/>
              </a:rPr>
              <a:t>Implantación de sistemas ERP. El sistema ERP (Enterprise </a:t>
            </a:r>
            <a:r>
              <a:rPr lang="es-ES" sz="1800" dirty="0" err="1">
                <a:effectLst/>
                <a:latin typeface="Arial" panose="020B0604020202020204" pitchFamily="34" charset="0"/>
                <a:ea typeface="Times New Roman" panose="02020603050405020304" pitchFamily="18" charset="0"/>
              </a:rPr>
              <a:t>Resource</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Planning</a:t>
            </a:r>
            <a:r>
              <a:rPr lang="es-ES" sz="1800" dirty="0">
                <a:effectLst/>
                <a:latin typeface="Arial" panose="020B0604020202020204" pitchFamily="34" charset="0"/>
                <a:ea typeface="Times New Roman" panose="02020603050405020304" pitchFamily="18" charset="0"/>
              </a:rPr>
              <a:t>) puede definirse como un </a:t>
            </a:r>
            <a:r>
              <a:rPr lang="es-ES" sz="1800" b="1" dirty="0">
                <a:effectLst/>
                <a:latin typeface="Arial" panose="020B0604020202020204" pitchFamily="34" charset="0"/>
                <a:ea typeface="Times New Roman" panose="02020603050405020304" pitchFamily="18" charset="0"/>
              </a:rPr>
              <a:t>sistema de gestión que recoge, almacena, procesa y dispone información relacionada con una o varias de las áreas de una em</a:t>
            </a:r>
            <a:r>
              <a:rPr lang="es-ES" sz="1800" dirty="0">
                <a:effectLst/>
                <a:latin typeface="Arial" panose="020B0604020202020204" pitchFamily="34" charset="0"/>
                <a:ea typeface="Times New Roman" panose="02020603050405020304" pitchFamily="18" charset="0"/>
              </a:rPr>
              <a:t>presa. Es un software, compuesto por uno o varios módulos relacionados entre sí, para la gestión unificada de las diferentes áreas empresariales (laboral, comercial, compras, logística, producción, financiera, etc.), proporcionando acceso a la información de cada una en tiempo real. En ese sentido, un sistema TMS puede constituir un módulo dentro de un sistema ERP más completo.</a:t>
            </a:r>
          </a:p>
          <a:p>
            <a:pPr indent="180340" algn="just">
              <a:lnSpc>
                <a:spcPct val="115000"/>
              </a:lnSpc>
              <a:spcAft>
                <a:spcPts val="1000"/>
              </a:spcAft>
              <a:tabLst>
                <a:tab pos="810260" algn="l"/>
              </a:tabLst>
            </a:pPr>
            <a:endParaRPr lang="es-ES" sz="1800" dirty="0">
              <a:effectLst/>
              <a:latin typeface="Arial" panose="020B0604020202020204" pitchFamily="34" charset="0"/>
              <a:ea typeface="Times New Roman" panose="02020603050405020304" pitchFamily="18" charset="0"/>
            </a:endParaRPr>
          </a:p>
          <a:p>
            <a:pPr marL="0" marR="0" lvl="0" indent="180340" algn="just" defTabSz="914400" rtl="0" eaLnBrk="1" fontAlgn="auto" latinLnBrk="0" hangingPunct="1">
              <a:lnSpc>
                <a:spcPct val="115000"/>
              </a:lnSpc>
              <a:spcBef>
                <a:spcPts val="0"/>
              </a:spcBef>
              <a:spcAft>
                <a:spcPts val="1000"/>
              </a:spcAft>
              <a:buClrTx/>
              <a:buSzTx/>
              <a:buFontTx/>
              <a:buNone/>
              <a:tabLst>
                <a:tab pos="810260" algn="l"/>
              </a:tabLst>
              <a:defRPr/>
            </a:pPr>
            <a:r>
              <a:rPr lang="es-ES" sz="1800" dirty="0">
                <a:effectLst/>
                <a:latin typeface="Arial" panose="020B0604020202020204" pitchFamily="34" charset="0"/>
                <a:ea typeface="Times New Roman" panose="02020603050405020304" pitchFamily="18" charset="0"/>
              </a:rPr>
              <a:t>Implantación de sistemas SAE (Sistema de Ayuda a la Explotación). Sistema de gestión de vehículos de transporte de viajeros </a:t>
            </a:r>
            <a:r>
              <a:rPr lang="es-ES" sz="1800" b="1" dirty="0">
                <a:effectLst/>
                <a:latin typeface="Arial" panose="020B0604020202020204" pitchFamily="34" charset="0"/>
                <a:ea typeface="Times New Roman" panose="02020603050405020304" pitchFamily="18" charset="0"/>
              </a:rPr>
              <a:t>basado en la localización y conocimiento de los datos relativos a la flota de vehículos y la comunicación con esta en tiempo real. </a:t>
            </a:r>
            <a:r>
              <a:rPr lang="es-ES" sz="1800" dirty="0">
                <a:effectLst/>
                <a:latin typeface="Arial" panose="020B0604020202020204" pitchFamily="34" charset="0"/>
                <a:ea typeface="Times New Roman" panose="02020603050405020304" pitchFamily="18" charset="0"/>
              </a:rPr>
              <a:t>Mediante estos sistemas se puede hacer un seguimiento del servicio y la calidad ofertada a los viajeros, y mantenerlos actualizados sobre la información relativa al servicio y a las incidencias. Entre las funcionalidades que ofrece este sistema se encuentra: supervisión de la flota en tiempo real, información sobre las rutas, paradas y ocupación, mejora en la planificación de rutas, envío de mensajes y comunicación por voz en tiempo real, etc.</a:t>
            </a: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endParaRPr lang="es-ES" sz="18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7C004B4D-F4DB-4533-B771-E42C4003DCFA}" type="slidenum">
              <a:rPr lang="es-ES" smtClean="0"/>
              <a:t>22</a:t>
            </a:fld>
            <a:endParaRPr lang="es-ES" dirty="0"/>
          </a:p>
        </p:txBody>
      </p:sp>
    </p:spTree>
    <p:extLst>
      <p:ext uri="{BB962C8B-B14F-4D97-AF65-F5344CB8AC3E}">
        <p14:creationId xmlns:p14="http://schemas.microsoft.com/office/powerpoint/2010/main" val="182212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15000"/>
              </a:lnSpc>
              <a:spcAft>
                <a:spcPts val="1000"/>
              </a:spcAft>
              <a:tabLst>
                <a:tab pos="810260" algn="l"/>
              </a:tabLst>
            </a:pPr>
            <a:r>
              <a:rPr lang="es-ES" sz="1800" dirty="0">
                <a:effectLst/>
                <a:latin typeface="Arial" panose="020B0604020202020204" pitchFamily="34" charset="0"/>
                <a:ea typeface="Times New Roman" panose="02020603050405020304" pitchFamily="18" charset="0"/>
              </a:rPr>
              <a:t>Implantación de sistemas TMS. El sistema TMS (</a:t>
            </a:r>
            <a:r>
              <a:rPr lang="es-ES" sz="1800" dirty="0" err="1">
                <a:effectLst/>
                <a:latin typeface="Arial" panose="020B0604020202020204" pitchFamily="34" charset="0"/>
                <a:ea typeface="Times New Roman" panose="02020603050405020304" pitchFamily="18" charset="0"/>
              </a:rPr>
              <a:t>Transport</a:t>
            </a:r>
            <a:r>
              <a:rPr lang="es-ES" sz="1800" dirty="0">
                <a:effectLst/>
                <a:latin typeface="Arial" panose="020B0604020202020204" pitchFamily="34" charset="0"/>
                <a:ea typeface="Times New Roman" panose="02020603050405020304" pitchFamily="18" charset="0"/>
              </a:rPr>
              <a:t> Management </a:t>
            </a:r>
            <a:r>
              <a:rPr lang="es-ES" sz="1800" dirty="0" err="1">
                <a:effectLst/>
                <a:latin typeface="Arial" panose="020B0604020202020204" pitchFamily="34" charset="0"/>
                <a:ea typeface="Times New Roman" panose="02020603050405020304" pitchFamily="18" charset="0"/>
              </a:rPr>
              <a:t>System</a:t>
            </a:r>
            <a:r>
              <a:rPr lang="es-ES" sz="1800" dirty="0">
                <a:effectLst/>
                <a:latin typeface="Arial" panose="020B0604020202020204" pitchFamily="34" charset="0"/>
                <a:ea typeface="Times New Roman" panose="02020603050405020304" pitchFamily="18" charset="0"/>
              </a:rPr>
              <a:t>) puede definirse como un sistema de gestión de transporte que </a:t>
            </a:r>
            <a:r>
              <a:rPr lang="es-ES" sz="1800" b="1" dirty="0">
                <a:effectLst/>
                <a:latin typeface="Arial" panose="020B0604020202020204" pitchFamily="34" charset="0"/>
                <a:ea typeface="Times New Roman" panose="02020603050405020304" pitchFamily="18" charset="0"/>
              </a:rPr>
              <a:t>recoge, almacena, procesa y dispone información relacionada con todas las operaciones de transporte de mercancías</a:t>
            </a:r>
            <a:r>
              <a:rPr lang="es-ES" sz="1800" dirty="0">
                <a:effectLst/>
                <a:latin typeface="Arial" panose="020B0604020202020204" pitchFamily="34" charset="0"/>
                <a:ea typeface="Times New Roman" panose="02020603050405020304" pitchFamily="18" charset="0"/>
              </a:rPr>
              <a:t> que requiere una empresa. Es un software análogo a otros que también disponen las empresas para gestionar sus distintas áreas, como puedan ser las relacionadas con la cadena de suministro, almacenes, información de los productos, recursos humanos, contabilidad y finanzas etc. pero centrado específicamente en las operaciones de transporte.</a:t>
            </a: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r>
              <a:rPr lang="es-ES" sz="1800" dirty="0">
                <a:effectLst/>
                <a:latin typeface="Arial" panose="020B0604020202020204" pitchFamily="34" charset="0"/>
                <a:ea typeface="Times New Roman" panose="02020603050405020304" pitchFamily="18" charset="0"/>
              </a:rPr>
              <a:t>Implantación de sistemas ERP. El sistema ERP (Enterprise </a:t>
            </a:r>
            <a:r>
              <a:rPr lang="es-ES" sz="1800" dirty="0" err="1">
                <a:effectLst/>
                <a:latin typeface="Arial" panose="020B0604020202020204" pitchFamily="34" charset="0"/>
                <a:ea typeface="Times New Roman" panose="02020603050405020304" pitchFamily="18" charset="0"/>
              </a:rPr>
              <a:t>Resource</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Planning</a:t>
            </a:r>
            <a:r>
              <a:rPr lang="es-ES" sz="1800" dirty="0">
                <a:effectLst/>
                <a:latin typeface="Arial" panose="020B0604020202020204" pitchFamily="34" charset="0"/>
                <a:ea typeface="Times New Roman" panose="02020603050405020304" pitchFamily="18" charset="0"/>
              </a:rPr>
              <a:t>) puede definirse como un </a:t>
            </a:r>
            <a:r>
              <a:rPr lang="es-ES" sz="1800" b="1" dirty="0">
                <a:effectLst/>
                <a:latin typeface="Arial" panose="020B0604020202020204" pitchFamily="34" charset="0"/>
                <a:ea typeface="Times New Roman" panose="02020603050405020304" pitchFamily="18" charset="0"/>
              </a:rPr>
              <a:t>sistema de gestión que recoge, almacena, procesa y dispone información relacionada con una o varias de las áreas de una em</a:t>
            </a:r>
            <a:r>
              <a:rPr lang="es-ES" sz="1800" dirty="0">
                <a:effectLst/>
                <a:latin typeface="Arial" panose="020B0604020202020204" pitchFamily="34" charset="0"/>
                <a:ea typeface="Times New Roman" panose="02020603050405020304" pitchFamily="18" charset="0"/>
              </a:rPr>
              <a:t>presa. Es un software, compuesto por uno o varios módulos relacionados entre sí, para la gestión unificada de las diferentes áreas empresariales (laboral, comercial, compras, logística, producción, financiera, etc.), proporcionando acceso a la información de cada una en tiempo real. En ese sentido, un sistema TMS puede constituir un módulo dentro de un sistema ERP más completo.</a:t>
            </a:r>
          </a:p>
          <a:p>
            <a:pPr indent="180340" algn="just">
              <a:lnSpc>
                <a:spcPct val="115000"/>
              </a:lnSpc>
              <a:spcAft>
                <a:spcPts val="1000"/>
              </a:spcAft>
              <a:tabLst>
                <a:tab pos="810260" algn="l"/>
              </a:tabLst>
            </a:pPr>
            <a:endParaRPr lang="es-ES" sz="1800" dirty="0">
              <a:effectLst/>
              <a:latin typeface="Arial" panose="020B0604020202020204" pitchFamily="34" charset="0"/>
              <a:ea typeface="Times New Roman" panose="02020603050405020304" pitchFamily="18" charset="0"/>
            </a:endParaRPr>
          </a:p>
          <a:p>
            <a:pPr marL="0" marR="0" lvl="0" indent="180340" algn="just" defTabSz="914400" rtl="0" eaLnBrk="1" fontAlgn="auto" latinLnBrk="0" hangingPunct="1">
              <a:lnSpc>
                <a:spcPct val="115000"/>
              </a:lnSpc>
              <a:spcBef>
                <a:spcPts val="0"/>
              </a:spcBef>
              <a:spcAft>
                <a:spcPts val="1000"/>
              </a:spcAft>
              <a:buClrTx/>
              <a:buSzTx/>
              <a:buFontTx/>
              <a:buNone/>
              <a:tabLst>
                <a:tab pos="810260" algn="l"/>
              </a:tabLst>
              <a:defRPr/>
            </a:pPr>
            <a:r>
              <a:rPr lang="es-ES" sz="1800" dirty="0">
                <a:effectLst/>
                <a:latin typeface="Arial" panose="020B0604020202020204" pitchFamily="34" charset="0"/>
                <a:ea typeface="Times New Roman" panose="02020603050405020304" pitchFamily="18" charset="0"/>
              </a:rPr>
              <a:t>Implantación de sistemas SAE (Sistema de Ayuda a la Explotación). Sistema de gestión de vehículos de transporte de viajeros </a:t>
            </a:r>
            <a:r>
              <a:rPr lang="es-ES" sz="1800" b="1" dirty="0">
                <a:effectLst/>
                <a:latin typeface="Arial" panose="020B0604020202020204" pitchFamily="34" charset="0"/>
                <a:ea typeface="Times New Roman" panose="02020603050405020304" pitchFamily="18" charset="0"/>
              </a:rPr>
              <a:t>basado en la localización y conocimiento de los datos relativos a la flota de vehículos y la comunicación con esta en tiempo real. </a:t>
            </a:r>
            <a:r>
              <a:rPr lang="es-ES" sz="1800" dirty="0">
                <a:effectLst/>
                <a:latin typeface="Arial" panose="020B0604020202020204" pitchFamily="34" charset="0"/>
                <a:ea typeface="Times New Roman" panose="02020603050405020304" pitchFamily="18" charset="0"/>
              </a:rPr>
              <a:t>Mediante estos sistemas se puede hacer un seguimiento del servicio y la calidad ofertada a los viajeros, y mantenerlos actualizados sobre la información relativa al servicio y a las incidencias. Entre las funcionalidades que ofrece este sistema se encuentra: supervisión de la flota en tiempo real, información sobre las rutas, paradas y ocupación, mejora en la planificación de rutas, envío de mensajes y comunicación por voz en tiempo real, etc.</a:t>
            </a:r>
            <a:endParaRPr lang="es-ES" sz="1800" dirty="0">
              <a:effectLst/>
              <a:latin typeface="Times New Roman" panose="02020603050405020304" pitchFamily="18" charset="0"/>
              <a:ea typeface="Times New Roman" panose="02020603050405020304" pitchFamily="18" charset="0"/>
            </a:endParaRPr>
          </a:p>
          <a:p>
            <a:pPr indent="180340" algn="just">
              <a:lnSpc>
                <a:spcPct val="115000"/>
              </a:lnSpc>
              <a:spcAft>
                <a:spcPts val="1000"/>
              </a:spcAft>
              <a:tabLst>
                <a:tab pos="810260" algn="l"/>
              </a:tabLst>
            </a:pPr>
            <a:endParaRPr lang="es-ES" sz="18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7C004B4D-F4DB-4533-B771-E42C4003DCFA}" type="slidenum">
              <a:rPr lang="es-ES" smtClean="0"/>
              <a:t>23</a:t>
            </a:fld>
            <a:endParaRPr lang="es-ES" dirty="0"/>
          </a:p>
        </p:txBody>
      </p:sp>
    </p:spTree>
    <p:extLst>
      <p:ext uri="{BB962C8B-B14F-4D97-AF65-F5344CB8AC3E}">
        <p14:creationId xmlns:p14="http://schemas.microsoft.com/office/powerpoint/2010/main" val="114194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1CDDD-D581-4CBA-9200-679E75B069B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2D590029-1F46-4285-A16C-A88A441B3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7C2881-70B0-4CFE-A19C-EAB8BE1CF701}"/>
              </a:ext>
            </a:extLst>
          </p:cNvPr>
          <p:cNvSpPr>
            <a:spLocks noGrp="1"/>
          </p:cNvSpPr>
          <p:nvPr>
            <p:ph type="dt" sz="half" idx="10"/>
          </p:nvPr>
        </p:nvSpPr>
        <p:spPr/>
        <p:txBody>
          <a:bodyPr/>
          <a:lstStyle/>
          <a:p>
            <a:fld id="{82794141-17CD-4FB9-89CA-6C243ADB0867}" type="datetime1">
              <a:rPr lang="es-ES" smtClean="0"/>
              <a:t>19/12/2022</a:t>
            </a:fld>
            <a:endParaRPr lang="es-ES" dirty="0"/>
          </a:p>
        </p:txBody>
      </p:sp>
      <p:sp>
        <p:nvSpPr>
          <p:cNvPr id="5" name="Marcador de pie de página 4">
            <a:extLst>
              <a:ext uri="{FF2B5EF4-FFF2-40B4-BE49-F238E27FC236}">
                <a16:creationId xmlns:a16="http://schemas.microsoft.com/office/drawing/2014/main" id="{057AB6D0-E942-4DD7-A18D-801BF09103D7}"/>
              </a:ext>
            </a:extLst>
          </p:cNvPr>
          <p:cNvSpPr>
            <a:spLocks noGrp="1"/>
          </p:cNvSpPr>
          <p:nvPr>
            <p:ph type="ftr" sz="quarter" idx="11"/>
          </p:nvPr>
        </p:nvSpPr>
        <p:spPr>
          <a:xfrm>
            <a:off x="5915024" y="6276976"/>
            <a:ext cx="1104901" cy="266699"/>
          </a:xfrm>
        </p:spPr>
        <p:txBody>
          <a:bodyPr/>
          <a:lstStyle/>
          <a:p>
            <a:endParaRPr lang="es-ES" dirty="0"/>
          </a:p>
        </p:txBody>
      </p:sp>
    </p:spTree>
    <p:extLst>
      <p:ext uri="{BB962C8B-B14F-4D97-AF65-F5344CB8AC3E}">
        <p14:creationId xmlns:p14="http://schemas.microsoft.com/office/powerpoint/2010/main" val="129711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71D29-5EC1-493F-8BCA-F5BA24B2BB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C041FE-62A3-4DF1-98F4-9F5CFDCD4A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67A3C8-91AF-47BE-BF18-4DFAA2CAB120}"/>
              </a:ext>
            </a:extLst>
          </p:cNvPr>
          <p:cNvSpPr>
            <a:spLocks noGrp="1"/>
          </p:cNvSpPr>
          <p:nvPr>
            <p:ph type="dt" sz="half" idx="10"/>
          </p:nvPr>
        </p:nvSpPr>
        <p:spPr/>
        <p:txBody>
          <a:bodyPr/>
          <a:lstStyle/>
          <a:p>
            <a:fld id="{E316685D-963F-4559-919C-422B15D075A2}" type="datetime1">
              <a:rPr lang="es-ES" smtClean="0"/>
              <a:t>19/12/2022</a:t>
            </a:fld>
            <a:endParaRPr lang="es-ES" dirty="0"/>
          </a:p>
        </p:txBody>
      </p:sp>
      <p:sp>
        <p:nvSpPr>
          <p:cNvPr id="5" name="Marcador de pie de página 4">
            <a:extLst>
              <a:ext uri="{FF2B5EF4-FFF2-40B4-BE49-F238E27FC236}">
                <a16:creationId xmlns:a16="http://schemas.microsoft.com/office/drawing/2014/main" id="{8743BAF0-3F6D-49BA-97E4-643B9B8EA2FC}"/>
              </a:ext>
            </a:extLst>
          </p:cNvPr>
          <p:cNvSpPr>
            <a:spLocks noGrp="1"/>
          </p:cNvSpPr>
          <p:nvPr>
            <p:ph type="ftr" sz="quarter" idx="11"/>
          </p:nvPr>
        </p:nvSpPr>
        <p:spPr/>
        <p:txBody>
          <a:bodyPr/>
          <a:lstStyle/>
          <a:p>
            <a:endParaRPr lang="es-ES" dirty="0"/>
          </a:p>
        </p:txBody>
      </p:sp>
      <p:sp>
        <p:nvSpPr>
          <p:cNvPr id="7" name="Marcador de número de diapositiva 5">
            <a:extLst>
              <a:ext uri="{FF2B5EF4-FFF2-40B4-BE49-F238E27FC236}">
                <a16:creationId xmlns:a16="http://schemas.microsoft.com/office/drawing/2014/main" id="{9539F8A2-1741-43A1-A146-873DFD63C625}"/>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40757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B629BF-8C0D-4A62-94C6-1D3948F08A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9B420B-E7A3-4266-B0A4-C9ED41B681D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7B7ED5-53AE-4506-A003-449F314370DB}"/>
              </a:ext>
            </a:extLst>
          </p:cNvPr>
          <p:cNvSpPr>
            <a:spLocks noGrp="1"/>
          </p:cNvSpPr>
          <p:nvPr>
            <p:ph type="dt" sz="half" idx="10"/>
          </p:nvPr>
        </p:nvSpPr>
        <p:spPr/>
        <p:txBody>
          <a:bodyPr/>
          <a:lstStyle/>
          <a:p>
            <a:fld id="{6BFB741F-0D2F-4385-905D-7C717D423AE2}" type="datetime1">
              <a:rPr lang="es-ES" smtClean="0"/>
              <a:t>19/12/2022</a:t>
            </a:fld>
            <a:endParaRPr lang="es-ES" dirty="0"/>
          </a:p>
        </p:txBody>
      </p:sp>
      <p:sp>
        <p:nvSpPr>
          <p:cNvPr id="5" name="Marcador de pie de página 4">
            <a:extLst>
              <a:ext uri="{FF2B5EF4-FFF2-40B4-BE49-F238E27FC236}">
                <a16:creationId xmlns:a16="http://schemas.microsoft.com/office/drawing/2014/main" id="{9495C1A0-FAED-4B04-BA82-A57AF6ADA7EC}"/>
              </a:ext>
            </a:extLst>
          </p:cNvPr>
          <p:cNvSpPr>
            <a:spLocks noGrp="1"/>
          </p:cNvSpPr>
          <p:nvPr>
            <p:ph type="ftr" sz="quarter" idx="11"/>
          </p:nvPr>
        </p:nvSpPr>
        <p:spPr/>
        <p:txBody>
          <a:bodyPr/>
          <a:lstStyle/>
          <a:p>
            <a:endParaRPr lang="es-ES" dirty="0"/>
          </a:p>
        </p:txBody>
      </p:sp>
      <p:sp>
        <p:nvSpPr>
          <p:cNvPr id="7" name="Marcador de número de diapositiva 5">
            <a:extLst>
              <a:ext uri="{FF2B5EF4-FFF2-40B4-BE49-F238E27FC236}">
                <a16:creationId xmlns:a16="http://schemas.microsoft.com/office/drawing/2014/main" id="{E763A815-711A-411E-9074-4B7A55DA9143}"/>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410919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D590029-1F46-4285-A16C-A88A441B3B33}"/>
              </a:ext>
            </a:extLst>
          </p:cNvPr>
          <p:cNvSpPr>
            <a:spLocks noGrp="1"/>
          </p:cNvSpPr>
          <p:nvPr>
            <p:ph type="subTitle" idx="1" hasCustomPrompt="1"/>
          </p:nvPr>
        </p:nvSpPr>
        <p:spPr>
          <a:xfrm rot="19921158">
            <a:off x="1343024" y="2362898"/>
            <a:ext cx="9144000" cy="1655762"/>
          </a:xfrm>
          <a:prstGeom prst="rect">
            <a:avLst/>
          </a:prstGeom>
        </p:spPr>
        <p:txBody>
          <a:bodyPr/>
          <a:lstStyle>
            <a:lvl1pPr marL="0" indent="0" algn="ctr">
              <a:buNone/>
              <a:defRPr sz="115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PROVISIONAL</a:t>
            </a:r>
          </a:p>
        </p:txBody>
      </p:sp>
      <p:sp>
        <p:nvSpPr>
          <p:cNvPr id="4" name="Marcador de fecha 3">
            <a:extLst>
              <a:ext uri="{FF2B5EF4-FFF2-40B4-BE49-F238E27FC236}">
                <a16:creationId xmlns:a16="http://schemas.microsoft.com/office/drawing/2014/main" id="{427C2881-70B0-4CFE-A19C-EAB8BE1CF701}"/>
              </a:ext>
            </a:extLst>
          </p:cNvPr>
          <p:cNvSpPr>
            <a:spLocks noGrp="1"/>
          </p:cNvSpPr>
          <p:nvPr>
            <p:ph type="dt" sz="half" idx="10"/>
          </p:nvPr>
        </p:nvSpPr>
        <p:spPr/>
        <p:txBody>
          <a:bodyPr/>
          <a:lstStyle/>
          <a:p>
            <a:fld id="{82794141-17CD-4FB9-89CA-6C243ADB0867}" type="datetime1">
              <a:rPr lang="es-ES" smtClean="0"/>
              <a:t>19/12/2022</a:t>
            </a:fld>
            <a:endParaRPr lang="es-ES" dirty="0"/>
          </a:p>
        </p:txBody>
      </p:sp>
      <p:sp>
        <p:nvSpPr>
          <p:cNvPr id="5" name="Marcador de pie de página 4">
            <a:extLst>
              <a:ext uri="{FF2B5EF4-FFF2-40B4-BE49-F238E27FC236}">
                <a16:creationId xmlns:a16="http://schemas.microsoft.com/office/drawing/2014/main" id="{057AB6D0-E942-4DD7-A18D-801BF09103D7}"/>
              </a:ext>
            </a:extLst>
          </p:cNvPr>
          <p:cNvSpPr>
            <a:spLocks noGrp="1"/>
          </p:cNvSpPr>
          <p:nvPr>
            <p:ph type="ftr" sz="quarter" idx="11"/>
          </p:nvPr>
        </p:nvSpPr>
        <p:spPr>
          <a:xfrm>
            <a:off x="5915024" y="6276976"/>
            <a:ext cx="1104901" cy="266699"/>
          </a:xfrm>
        </p:spPr>
        <p:txBody>
          <a:bodyPr/>
          <a:lstStyle/>
          <a:p>
            <a:endParaRPr lang="es-ES" dirty="0"/>
          </a:p>
        </p:txBody>
      </p:sp>
    </p:spTree>
    <p:extLst>
      <p:ext uri="{BB962C8B-B14F-4D97-AF65-F5344CB8AC3E}">
        <p14:creationId xmlns:p14="http://schemas.microsoft.com/office/powerpoint/2010/main" val="351703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39"/>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12/19/2022</a:t>
            </a:fld>
            <a:endParaRPr lang="en-US"/>
          </a:p>
        </p:txBody>
      </p:sp>
      <p:sp>
        <p:nvSpPr>
          <p:cNvPr id="4" name="Holder 4"/>
          <p:cNvSpPr>
            <a:spLocks noGrp="1"/>
          </p:cNvSpPr>
          <p:nvPr>
            <p:ph type="sldNum" sz="quarter" idx="7"/>
          </p:nvPr>
        </p:nvSpPr>
        <p:spPr>
          <a:xfrm>
            <a:off x="10347019" y="6359743"/>
            <a:ext cx="199975" cy="184618"/>
          </a:xfrm>
          <a:prstGeom prst="rect">
            <a:avLst/>
          </a:prstGeom>
        </p:spPr>
        <p:txBody>
          <a:bodyPr lIns="0" tIns="0" rIns="0" bIns="0"/>
          <a:lstStyle>
            <a:lvl1pPr>
              <a:defRPr sz="931" b="1" i="0">
                <a:solidFill>
                  <a:schemeClr val="bg1"/>
                </a:solidFill>
                <a:latin typeface="Open Sans"/>
                <a:cs typeface="Open Sans"/>
              </a:defRPr>
            </a:lvl1pPr>
          </a:lstStyle>
          <a:p>
            <a:pPr marL="32255">
              <a:spcBef>
                <a:spcPts val="148"/>
              </a:spcBef>
            </a:pPr>
            <a:fld id="{81D60167-4931-47E6-BA6A-407CBD079E47}" type="slidenum">
              <a:rPr lang="es-ES" smtClean="0"/>
              <a:pPr marL="32255">
                <a:spcBef>
                  <a:spcPts val="148"/>
                </a:spcBef>
              </a:pPr>
              <a:t>‹Nº›</a:t>
            </a:fld>
            <a:endParaRPr lang="es-ES" dirty="0"/>
          </a:p>
        </p:txBody>
      </p:sp>
    </p:spTree>
    <p:extLst>
      <p:ext uri="{BB962C8B-B14F-4D97-AF65-F5344CB8AC3E}">
        <p14:creationId xmlns:p14="http://schemas.microsoft.com/office/powerpoint/2010/main" val="20890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2037F-7ADA-4D1F-8881-7660797ED086}"/>
              </a:ext>
            </a:extLst>
          </p:cNvPr>
          <p:cNvSpPr>
            <a:spLocks noGrp="1"/>
          </p:cNvSpPr>
          <p:nvPr>
            <p:ph type="title"/>
          </p:nvPr>
        </p:nvSpPr>
        <p:spPr>
          <a:xfrm>
            <a:off x="838200" y="336551"/>
            <a:ext cx="8658225" cy="1325563"/>
          </a:xfrm>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4B81EF03-2A85-42BB-8A47-813244FC38E5}"/>
              </a:ext>
            </a:extLst>
          </p:cNvPr>
          <p:cNvSpPr>
            <a:spLocks noGrp="1"/>
          </p:cNvSpPr>
          <p:nvPr>
            <p:ph idx="1"/>
          </p:nvPr>
        </p:nvSpPr>
        <p:spPr>
          <a:xfrm>
            <a:off x="838200" y="1833563"/>
            <a:ext cx="10515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8C6C-3A7E-4159-B08D-4A00516F2738}"/>
              </a:ext>
            </a:extLst>
          </p:cNvPr>
          <p:cNvSpPr>
            <a:spLocks noGrp="1"/>
          </p:cNvSpPr>
          <p:nvPr>
            <p:ph type="dt" sz="half" idx="10"/>
          </p:nvPr>
        </p:nvSpPr>
        <p:spPr/>
        <p:txBody>
          <a:bodyPr/>
          <a:lstStyle/>
          <a:p>
            <a:fld id="{FE484FB8-0F1E-478E-985B-E103E6A69C90}" type="datetime1">
              <a:rPr lang="es-ES" smtClean="0"/>
              <a:t>19/12/2022</a:t>
            </a:fld>
            <a:endParaRPr lang="es-ES" dirty="0"/>
          </a:p>
        </p:txBody>
      </p:sp>
      <p:sp>
        <p:nvSpPr>
          <p:cNvPr id="5" name="Marcador de pie de página 4">
            <a:extLst>
              <a:ext uri="{FF2B5EF4-FFF2-40B4-BE49-F238E27FC236}">
                <a16:creationId xmlns:a16="http://schemas.microsoft.com/office/drawing/2014/main" id="{7540CD4B-CB4B-4BFE-B314-73DBF506B8A1}"/>
              </a:ext>
            </a:extLst>
          </p:cNvPr>
          <p:cNvSpPr>
            <a:spLocks noGrp="1"/>
          </p:cNvSpPr>
          <p:nvPr>
            <p:ph type="ftr" sz="quarter" idx="11"/>
          </p:nvPr>
        </p:nvSpPr>
        <p:spPr/>
        <p:txBody>
          <a:bodyPr/>
          <a:lstStyle/>
          <a:p>
            <a:endParaRPr lang="es-ES" dirty="0"/>
          </a:p>
        </p:txBody>
      </p:sp>
      <p:sp>
        <p:nvSpPr>
          <p:cNvPr id="7" name="Marcador de número de diapositiva 5">
            <a:extLst>
              <a:ext uri="{FF2B5EF4-FFF2-40B4-BE49-F238E27FC236}">
                <a16:creationId xmlns:a16="http://schemas.microsoft.com/office/drawing/2014/main" id="{849228DC-0AD3-44BE-B7FF-6AA2E92474E5}"/>
              </a:ext>
            </a:extLst>
          </p:cNvPr>
          <p:cNvSpPr txBox="1">
            <a:spLocks/>
          </p:cNvSpPr>
          <p:nvPr userDrawn="1"/>
        </p:nvSpPr>
        <p:spPr>
          <a:xfrm>
            <a:off x="9296773" y="542290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9824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F14F8-4B02-46AD-86A9-F5723ED442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A2E1B6-472E-42D5-A5CE-FD4549097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7395C0-929E-4D95-A5AD-4560E1BB1EF5}"/>
              </a:ext>
            </a:extLst>
          </p:cNvPr>
          <p:cNvSpPr>
            <a:spLocks noGrp="1"/>
          </p:cNvSpPr>
          <p:nvPr>
            <p:ph type="dt" sz="half" idx="10"/>
          </p:nvPr>
        </p:nvSpPr>
        <p:spPr/>
        <p:txBody>
          <a:bodyPr/>
          <a:lstStyle/>
          <a:p>
            <a:fld id="{0D5F1B20-F376-441D-88CB-579450BDA51B}" type="datetime1">
              <a:rPr lang="es-ES" smtClean="0"/>
              <a:t>19/12/2022</a:t>
            </a:fld>
            <a:endParaRPr lang="es-ES" dirty="0"/>
          </a:p>
        </p:txBody>
      </p:sp>
      <p:sp>
        <p:nvSpPr>
          <p:cNvPr id="5" name="Marcador de pie de página 4">
            <a:extLst>
              <a:ext uri="{FF2B5EF4-FFF2-40B4-BE49-F238E27FC236}">
                <a16:creationId xmlns:a16="http://schemas.microsoft.com/office/drawing/2014/main" id="{E05A4435-DA75-4E92-975D-FC73C7DFBDD7}"/>
              </a:ext>
            </a:extLst>
          </p:cNvPr>
          <p:cNvSpPr>
            <a:spLocks noGrp="1"/>
          </p:cNvSpPr>
          <p:nvPr>
            <p:ph type="ftr" sz="quarter" idx="11"/>
          </p:nvPr>
        </p:nvSpPr>
        <p:spPr/>
        <p:txBody>
          <a:bodyPr/>
          <a:lstStyle/>
          <a:p>
            <a:endParaRPr lang="es-ES" dirty="0"/>
          </a:p>
        </p:txBody>
      </p:sp>
      <p:sp>
        <p:nvSpPr>
          <p:cNvPr id="7" name="Marcador de número de diapositiva 5">
            <a:extLst>
              <a:ext uri="{FF2B5EF4-FFF2-40B4-BE49-F238E27FC236}">
                <a16:creationId xmlns:a16="http://schemas.microsoft.com/office/drawing/2014/main" id="{8C8179E4-30F3-487C-B02A-AB88E18E32FA}"/>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1862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B0330-1102-423F-8071-AC283A470A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FA2ECA-C50E-4DB3-938D-BB60E8D94ECD}"/>
              </a:ext>
            </a:extLst>
          </p:cNvPr>
          <p:cNvSpPr>
            <a:spLocks noGrp="1"/>
          </p:cNvSpPr>
          <p:nvPr>
            <p:ph sz="half" idx="1"/>
          </p:nvPr>
        </p:nvSpPr>
        <p:spPr>
          <a:xfrm>
            <a:off x="838200" y="17875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78A405D-534D-40CA-A06D-053185BFA255}"/>
              </a:ext>
            </a:extLst>
          </p:cNvPr>
          <p:cNvSpPr>
            <a:spLocks noGrp="1"/>
          </p:cNvSpPr>
          <p:nvPr>
            <p:ph sz="half" idx="2"/>
          </p:nvPr>
        </p:nvSpPr>
        <p:spPr>
          <a:xfrm>
            <a:off x="6172200" y="1847850"/>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957D6CD-334B-45A9-ABA1-FD16DDC4E54D}"/>
              </a:ext>
            </a:extLst>
          </p:cNvPr>
          <p:cNvSpPr>
            <a:spLocks noGrp="1"/>
          </p:cNvSpPr>
          <p:nvPr>
            <p:ph type="dt" sz="half" idx="10"/>
          </p:nvPr>
        </p:nvSpPr>
        <p:spPr>
          <a:xfrm>
            <a:off x="95250" y="6486525"/>
            <a:ext cx="2743200" cy="365125"/>
          </a:xfrm>
        </p:spPr>
        <p:txBody>
          <a:bodyPr/>
          <a:lstStyle/>
          <a:p>
            <a:fld id="{E4BDF601-700E-430F-B4A0-4007DB25999C}" type="datetime1">
              <a:rPr lang="es-ES" smtClean="0"/>
              <a:t>19/12/2022</a:t>
            </a:fld>
            <a:endParaRPr lang="es-ES" dirty="0"/>
          </a:p>
        </p:txBody>
      </p:sp>
      <p:sp>
        <p:nvSpPr>
          <p:cNvPr id="6" name="Marcador de pie de página 5">
            <a:extLst>
              <a:ext uri="{FF2B5EF4-FFF2-40B4-BE49-F238E27FC236}">
                <a16:creationId xmlns:a16="http://schemas.microsoft.com/office/drawing/2014/main" id="{0B2F500C-1C3B-4841-9232-29453462FEB2}"/>
              </a:ext>
            </a:extLst>
          </p:cNvPr>
          <p:cNvSpPr>
            <a:spLocks noGrp="1"/>
          </p:cNvSpPr>
          <p:nvPr>
            <p:ph type="ftr" sz="quarter" idx="11"/>
          </p:nvPr>
        </p:nvSpPr>
        <p:spPr/>
        <p:txBody>
          <a:bodyPr/>
          <a:lstStyle/>
          <a:p>
            <a:endParaRPr lang="es-ES" dirty="0"/>
          </a:p>
        </p:txBody>
      </p:sp>
      <p:sp>
        <p:nvSpPr>
          <p:cNvPr id="8" name="Marcador de número de diapositiva 5">
            <a:extLst>
              <a:ext uri="{FF2B5EF4-FFF2-40B4-BE49-F238E27FC236}">
                <a16:creationId xmlns:a16="http://schemas.microsoft.com/office/drawing/2014/main" id="{0ACAA3FC-B335-4D43-9A2C-DDD8F36CDF40}"/>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7704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3DCE1-86C4-4D68-8D70-CE87E33856F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BC68BCC-7AE1-4636-AD67-91DED6662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7CBC30-5949-4776-B18E-100C027AEE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F3DCB26-2B65-421E-BDB2-D59C9CBE1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5165AD-A769-44C7-97B7-CC2A98BE017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3789F-643A-4318-8FC0-5F07118A4BF1}"/>
              </a:ext>
            </a:extLst>
          </p:cNvPr>
          <p:cNvSpPr>
            <a:spLocks noGrp="1"/>
          </p:cNvSpPr>
          <p:nvPr>
            <p:ph type="dt" sz="half" idx="10"/>
          </p:nvPr>
        </p:nvSpPr>
        <p:spPr/>
        <p:txBody>
          <a:bodyPr/>
          <a:lstStyle/>
          <a:p>
            <a:fld id="{356573BF-8C4D-4A56-B46A-152B856A1726}" type="datetime1">
              <a:rPr lang="es-ES" smtClean="0"/>
              <a:t>19/12/2022</a:t>
            </a:fld>
            <a:endParaRPr lang="es-ES" dirty="0"/>
          </a:p>
        </p:txBody>
      </p:sp>
      <p:sp>
        <p:nvSpPr>
          <p:cNvPr id="8" name="Marcador de pie de página 7">
            <a:extLst>
              <a:ext uri="{FF2B5EF4-FFF2-40B4-BE49-F238E27FC236}">
                <a16:creationId xmlns:a16="http://schemas.microsoft.com/office/drawing/2014/main" id="{78972E4A-32CA-4340-A531-3B60D89AA866}"/>
              </a:ext>
            </a:extLst>
          </p:cNvPr>
          <p:cNvSpPr>
            <a:spLocks noGrp="1"/>
          </p:cNvSpPr>
          <p:nvPr>
            <p:ph type="ftr" sz="quarter" idx="11"/>
          </p:nvPr>
        </p:nvSpPr>
        <p:spPr/>
        <p:txBody>
          <a:bodyPr/>
          <a:lstStyle/>
          <a:p>
            <a:endParaRPr lang="es-ES" dirty="0"/>
          </a:p>
        </p:txBody>
      </p:sp>
      <p:sp>
        <p:nvSpPr>
          <p:cNvPr id="10" name="Marcador de número de diapositiva 5">
            <a:extLst>
              <a:ext uri="{FF2B5EF4-FFF2-40B4-BE49-F238E27FC236}">
                <a16:creationId xmlns:a16="http://schemas.microsoft.com/office/drawing/2014/main" id="{64935E2D-02EE-4B9C-AC9A-42284456F34C}"/>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192459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E84BA-F3D8-4F90-80C8-D2A9D47DB88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12D9B7B-7D6E-4CD9-845B-A2C49F8ED719}"/>
              </a:ext>
            </a:extLst>
          </p:cNvPr>
          <p:cNvSpPr>
            <a:spLocks noGrp="1"/>
          </p:cNvSpPr>
          <p:nvPr>
            <p:ph type="dt" sz="half" idx="10"/>
          </p:nvPr>
        </p:nvSpPr>
        <p:spPr/>
        <p:txBody>
          <a:bodyPr/>
          <a:lstStyle/>
          <a:p>
            <a:fld id="{F9FD8999-4B0D-478E-B687-2B4C4D76C0A4}" type="datetime1">
              <a:rPr lang="es-ES" smtClean="0"/>
              <a:t>19/12/2022</a:t>
            </a:fld>
            <a:endParaRPr lang="es-ES" dirty="0"/>
          </a:p>
        </p:txBody>
      </p:sp>
      <p:sp>
        <p:nvSpPr>
          <p:cNvPr id="4" name="Marcador de pie de página 3">
            <a:extLst>
              <a:ext uri="{FF2B5EF4-FFF2-40B4-BE49-F238E27FC236}">
                <a16:creationId xmlns:a16="http://schemas.microsoft.com/office/drawing/2014/main" id="{A512366B-805A-4053-A058-2848018A560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6051022-CE2D-4F9E-9C73-FF708E3F2D87}"/>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45687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62C800-6A4E-4338-8849-653D302A4C18}"/>
              </a:ext>
            </a:extLst>
          </p:cNvPr>
          <p:cNvSpPr>
            <a:spLocks noGrp="1"/>
          </p:cNvSpPr>
          <p:nvPr>
            <p:ph type="dt" sz="half" idx="10"/>
          </p:nvPr>
        </p:nvSpPr>
        <p:spPr/>
        <p:txBody>
          <a:bodyPr/>
          <a:lstStyle/>
          <a:p>
            <a:fld id="{CD1C15B8-C666-44EA-8B82-7597071CFD9D}" type="datetime1">
              <a:rPr lang="es-ES" smtClean="0"/>
              <a:t>19/12/2022</a:t>
            </a:fld>
            <a:endParaRPr lang="es-ES" dirty="0"/>
          </a:p>
        </p:txBody>
      </p:sp>
      <p:sp>
        <p:nvSpPr>
          <p:cNvPr id="3" name="Marcador de pie de página 2">
            <a:extLst>
              <a:ext uri="{FF2B5EF4-FFF2-40B4-BE49-F238E27FC236}">
                <a16:creationId xmlns:a16="http://schemas.microsoft.com/office/drawing/2014/main" id="{F6D70FC2-FC79-4192-A533-F18D383FCE3E}"/>
              </a:ext>
            </a:extLst>
          </p:cNvPr>
          <p:cNvSpPr>
            <a:spLocks noGrp="1"/>
          </p:cNvSpPr>
          <p:nvPr>
            <p:ph type="ftr" sz="quarter" idx="11"/>
          </p:nvPr>
        </p:nvSpPr>
        <p:spPr/>
        <p:txBody>
          <a:bodyPr/>
          <a:lstStyle/>
          <a:p>
            <a:endParaRPr lang="es-ES" dirty="0"/>
          </a:p>
        </p:txBody>
      </p:sp>
      <p:sp>
        <p:nvSpPr>
          <p:cNvPr id="5" name="Marcador de número de diapositiva 5">
            <a:extLst>
              <a:ext uri="{FF2B5EF4-FFF2-40B4-BE49-F238E27FC236}">
                <a16:creationId xmlns:a16="http://schemas.microsoft.com/office/drawing/2014/main" id="{5A41D7E2-24C0-4361-B319-936D7C5D6134}"/>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318393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08FAC-6CAE-47EE-AB24-E4A29AAE09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283A163-261A-45DE-ACCD-52D820246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5D02FF7-7439-4C0E-B882-4A78FAF44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4F9957-886B-4166-AF4F-7D242F0DDD3E}"/>
              </a:ext>
            </a:extLst>
          </p:cNvPr>
          <p:cNvSpPr>
            <a:spLocks noGrp="1"/>
          </p:cNvSpPr>
          <p:nvPr>
            <p:ph type="dt" sz="half" idx="10"/>
          </p:nvPr>
        </p:nvSpPr>
        <p:spPr/>
        <p:txBody>
          <a:bodyPr/>
          <a:lstStyle/>
          <a:p>
            <a:fld id="{DCEF12CF-3325-4358-8E05-012CB5EDB565}" type="datetime1">
              <a:rPr lang="es-ES" smtClean="0"/>
              <a:t>19/12/2022</a:t>
            </a:fld>
            <a:endParaRPr lang="es-ES" dirty="0"/>
          </a:p>
        </p:txBody>
      </p:sp>
      <p:sp>
        <p:nvSpPr>
          <p:cNvPr id="6" name="Marcador de pie de página 5">
            <a:extLst>
              <a:ext uri="{FF2B5EF4-FFF2-40B4-BE49-F238E27FC236}">
                <a16:creationId xmlns:a16="http://schemas.microsoft.com/office/drawing/2014/main" id="{F80AD866-909B-4DDB-8F26-CB9BF7709DD8}"/>
              </a:ext>
            </a:extLst>
          </p:cNvPr>
          <p:cNvSpPr>
            <a:spLocks noGrp="1"/>
          </p:cNvSpPr>
          <p:nvPr>
            <p:ph type="ftr" sz="quarter" idx="11"/>
          </p:nvPr>
        </p:nvSpPr>
        <p:spPr/>
        <p:txBody>
          <a:bodyPr/>
          <a:lstStyle/>
          <a:p>
            <a:endParaRPr lang="es-ES" dirty="0"/>
          </a:p>
        </p:txBody>
      </p:sp>
      <p:sp>
        <p:nvSpPr>
          <p:cNvPr id="8" name="Marcador de número de diapositiva 5">
            <a:extLst>
              <a:ext uri="{FF2B5EF4-FFF2-40B4-BE49-F238E27FC236}">
                <a16:creationId xmlns:a16="http://schemas.microsoft.com/office/drawing/2014/main" id="{F9A49AD4-FED0-4614-9AC3-97102F502B91}"/>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408339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69C31-5B36-4C95-A219-DE7E8B921F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0C7024D-9AFC-424D-AB80-BDC202EE5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FAFDE8AF-894D-413B-B288-EF0732F8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53A5DF-B34F-4AEA-96A3-B50791CB3059}"/>
              </a:ext>
            </a:extLst>
          </p:cNvPr>
          <p:cNvSpPr>
            <a:spLocks noGrp="1"/>
          </p:cNvSpPr>
          <p:nvPr>
            <p:ph type="dt" sz="half" idx="10"/>
          </p:nvPr>
        </p:nvSpPr>
        <p:spPr/>
        <p:txBody>
          <a:bodyPr/>
          <a:lstStyle/>
          <a:p>
            <a:fld id="{D0AD924D-3C15-4A0A-A864-D50FAC3325C7}" type="datetime1">
              <a:rPr lang="es-ES" smtClean="0"/>
              <a:t>19/12/2022</a:t>
            </a:fld>
            <a:endParaRPr lang="es-ES" dirty="0"/>
          </a:p>
        </p:txBody>
      </p:sp>
      <p:sp>
        <p:nvSpPr>
          <p:cNvPr id="6" name="Marcador de pie de página 5">
            <a:extLst>
              <a:ext uri="{FF2B5EF4-FFF2-40B4-BE49-F238E27FC236}">
                <a16:creationId xmlns:a16="http://schemas.microsoft.com/office/drawing/2014/main" id="{AE3D562E-7BF3-4BEB-81E1-9262A5D7B4FA}"/>
              </a:ext>
            </a:extLst>
          </p:cNvPr>
          <p:cNvSpPr>
            <a:spLocks noGrp="1"/>
          </p:cNvSpPr>
          <p:nvPr>
            <p:ph type="ftr" sz="quarter" idx="11"/>
          </p:nvPr>
        </p:nvSpPr>
        <p:spPr/>
        <p:txBody>
          <a:bodyPr/>
          <a:lstStyle/>
          <a:p>
            <a:endParaRPr lang="es-ES" dirty="0"/>
          </a:p>
        </p:txBody>
      </p:sp>
      <p:sp>
        <p:nvSpPr>
          <p:cNvPr id="8" name="Marcador de número de diapositiva 5">
            <a:extLst>
              <a:ext uri="{FF2B5EF4-FFF2-40B4-BE49-F238E27FC236}">
                <a16:creationId xmlns:a16="http://schemas.microsoft.com/office/drawing/2014/main" id="{E95B5466-0A8A-4791-944C-4FDFCDF4470E}"/>
              </a:ext>
            </a:extLst>
          </p:cNvPr>
          <p:cNvSpPr txBox="1">
            <a:spLocks/>
          </p:cNvSpPr>
          <p:nvPr userDrawn="1"/>
        </p:nvSpPr>
        <p:spPr>
          <a:xfrm>
            <a:off x="9258673"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FDF4A1-E131-4FDC-A86B-263026F367B9}" type="slidenum">
              <a:rPr lang="es-ES" smtClean="0"/>
              <a:pPr/>
              <a:t>‹Nº›</a:t>
            </a:fld>
            <a:endParaRPr lang="es-ES" dirty="0"/>
          </a:p>
        </p:txBody>
      </p:sp>
    </p:spTree>
    <p:extLst>
      <p:ext uri="{BB962C8B-B14F-4D97-AF65-F5344CB8AC3E}">
        <p14:creationId xmlns:p14="http://schemas.microsoft.com/office/powerpoint/2010/main" val="424675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363376-31E7-4E10-A1B7-841B84C21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73EC50-D99A-4671-A626-069AE8303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0E3AB2-BB0E-402C-BE21-7CA0E2797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1D8A-815D-4B70-9A91-B93B9162F11D}" type="datetime1">
              <a:rPr lang="es-ES" smtClean="0"/>
              <a:t>19/12/2022</a:t>
            </a:fld>
            <a:endParaRPr lang="es-ES" dirty="0"/>
          </a:p>
        </p:txBody>
      </p:sp>
      <p:sp>
        <p:nvSpPr>
          <p:cNvPr id="5" name="Marcador de pie de página 4">
            <a:extLst>
              <a:ext uri="{FF2B5EF4-FFF2-40B4-BE49-F238E27FC236}">
                <a16:creationId xmlns:a16="http://schemas.microsoft.com/office/drawing/2014/main" id="{C9EEBDD8-890B-4309-ACDE-5E34F75B7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B3E6017-8164-4B46-8E21-CBB3B4F3F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DF4A1-E131-4FDC-A86B-263026F367B9}" type="slidenum">
              <a:rPr lang="es-ES" smtClean="0"/>
              <a:t>‹Nº›</a:t>
            </a:fld>
            <a:endParaRPr lang="es-ES" dirty="0"/>
          </a:p>
        </p:txBody>
      </p:sp>
      <p:sp>
        <p:nvSpPr>
          <p:cNvPr id="7" name="object 2">
            <a:extLst>
              <a:ext uri="{FF2B5EF4-FFF2-40B4-BE49-F238E27FC236}">
                <a16:creationId xmlns:a16="http://schemas.microsoft.com/office/drawing/2014/main" id="{4E375E56-31AB-4357-8E8B-AC2DBA7CEDA2}"/>
              </a:ext>
            </a:extLst>
          </p:cNvPr>
          <p:cNvSpPr txBox="1"/>
          <p:nvPr userDrawn="1"/>
        </p:nvSpPr>
        <p:spPr>
          <a:xfrm>
            <a:off x="838199" y="442763"/>
            <a:ext cx="402907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01D4D"/>
                </a:solidFill>
                <a:latin typeface="Open Sans"/>
                <a:cs typeface="Open Sans"/>
              </a:rPr>
              <a:t>PLAN</a:t>
            </a:r>
            <a:r>
              <a:rPr sz="900" b="1" spc="-15" dirty="0">
                <a:solidFill>
                  <a:srgbClr val="001D4D"/>
                </a:solidFill>
                <a:latin typeface="Open Sans"/>
                <a:cs typeface="Open Sans"/>
              </a:rPr>
              <a:t> </a:t>
            </a:r>
            <a:r>
              <a:rPr sz="900" b="1" dirty="0">
                <a:solidFill>
                  <a:srgbClr val="001D4D"/>
                </a:solidFill>
                <a:latin typeface="Open Sans"/>
                <a:cs typeface="Open Sans"/>
              </a:rPr>
              <a:t>DE</a:t>
            </a:r>
            <a:r>
              <a:rPr sz="900" b="1" spc="-15" dirty="0">
                <a:solidFill>
                  <a:srgbClr val="001D4D"/>
                </a:solidFill>
                <a:latin typeface="Open Sans"/>
                <a:cs typeface="Open Sans"/>
              </a:rPr>
              <a:t> </a:t>
            </a:r>
            <a:r>
              <a:rPr sz="900" b="1" spc="-5" dirty="0">
                <a:solidFill>
                  <a:srgbClr val="001D4D"/>
                </a:solidFill>
                <a:latin typeface="Open Sans"/>
                <a:cs typeface="Open Sans"/>
              </a:rPr>
              <a:t>RECUPERACIÓN,</a:t>
            </a:r>
            <a:r>
              <a:rPr sz="900" b="1" spc="-20" dirty="0">
                <a:solidFill>
                  <a:srgbClr val="001D4D"/>
                </a:solidFill>
                <a:latin typeface="Open Sans"/>
                <a:cs typeface="Open Sans"/>
              </a:rPr>
              <a:t> </a:t>
            </a:r>
            <a:r>
              <a:rPr sz="900" b="1" spc="-5" dirty="0">
                <a:solidFill>
                  <a:srgbClr val="001D4D"/>
                </a:solidFill>
                <a:latin typeface="Open Sans"/>
                <a:cs typeface="Open Sans"/>
              </a:rPr>
              <a:t>TRANSFORMACIÓN</a:t>
            </a:r>
            <a:r>
              <a:rPr sz="900" b="1" spc="-15" dirty="0">
                <a:solidFill>
                  <a:srgbClr val="001D4D"/>
                </a:solidFill>
                <a:latin typeface="Open Sans"/>
                <a:cs typeface="Open Sans"/>
              </a:rPr>
              <a:t> </a:t>
            </a:r>
            <a:r>
              <a:rPr sz="900" b="1" dirty="0">
                <a:solidFill>
                  <a:srgbClr val="001D4D"/>
                </a:solidFill>
                <a:latin typeface="Open Sans"/>
                <a:cs typeface="Open Sans"/>
              </a:rPr>
              <a:t>Y</a:t>
            </a:r>
            <a:r>
              <a:rPr sz="900" b="1" spc="-15" dirty="0">
                <a:solidFill>
                  <a:srgbClr val="001D4D"/>
                </a:solidFill>
                <a:latin typeface="Open Sans"/>
                <a:cs typeface="Open Sans"/>
              </a:rPr>
              <a:t> </a:t>
            </a:r>
            <a:r>
              <a:rPr sz="900" b="1" spc="-5" dirty="0">
                <a:solidFill>
                  <a:srgbClr val="001D4D"/>
                </a:solidFill>
                <a:latin typeface="Open Sans"/>
                <a:cs typeface="Open Sans"/>
              </a:rPr>
              <a:t>RESILIENCIA</a:t>
            </a:r>
            <a:endParaRPr sz="900" b="1" dirty="0">
              <a:latin typeface="Open Sans"/>
              <a:cs typeface="Open Sans"/>
            </a:endParaRPr>
          </a:p>
        </p:txBody>
      </p:sp>
      <p:pic>
        <p:nvPicPr>
          <p:cNvPr id="8" name="Imagen 7" descr="Logotipo&#10;&#10;Descripción generada automáticamente">
            <a:extLst>
              <a:ext uri="{FF2B5EF4-FFF2-40B4-BE49-F238E27FC236}">
                <a16:creationId xmlns:a16="http://schemas.microsoft.com/office/drawing/2014/main" id="{29D8D9AB-8C79-48E8-AF7C-E3970E8CA9E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610850" y="181525"/>
            <a:ext cx="809625" cy="753590"/>
          </a:xfrm>
          <a:prstGeom prst="rect">
            <a:avLst/>
          </a:prstGeom>
        </p:spPr>
      </p:pic>
      <p:pic>
        <p:nvPicPr>
          <p:cNvPr id="9" name="Imagen 8">
            <a:extLst>
              <a:ext uri="{FF2B5EF4-FFF2-40B4-BE49-F238E27FC236}">
                <a16:creationId xmlns:a16="http://schemas.microsoft.com/office/drawing/2014/main" id="{19297855-51E7-4CB7-8059-7179DE01C26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26175"/>
            <a:ext cx="12192000" cy="679450"/>
          </a:xfrm>
          <a:prstGeom prst="rect">
            <a:avLst/>
          </a:prstGeom>
        </p:spPr>
      </p:pic>
      <p:pic>
        <p:nvPicPr>
          <p:cNvPr id="12" name="Imagen 11" descr="Interfaz de usuario gráfica, Texto&#10;&#10;Descripción generada automáticamente">
            <a:extLst>
              <a:ext uri="{FF2B5EF4-FFF2-40B4-BE49-F238E27FC236}">
                <a16:creationId xmlns:a16="http://schemas.microsoft.com/office/drawing/2014/main" id="{4FB8BC40-E2D8-46F4-A5B4-C3D7BD234AF0}"/>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7981950" y="6186489"/>
            <a:ext cx="2945388" cy="759044"/>
          </a:xfrm>
          <a:prstGeom prst="rect">
            <a:avLst/>
          </a:prstGeom>
        </p:spPr>
      </p:pic>
      <p:pic>
        <p:nvPicPr>
          <p:cNvPr id="18" name="Imagen 17" descr="Escala de tiempo&#10;&#10;Descripción generada automáticamente">
            <a:extLst>
              <a:ext uri="{FF2B5EF4-FFF2-40B4-BE49-F238E27FC236}">
                <a16:creationId xmlns:a16="http://schemas.microsoft.com/office/drawing/2014/main" id="{1CCF141B-1A37-429E-8E61-5A2D9F23112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77974" y="6232525"/>
            <a:ext cx="3032125" cy="673100"/>
          </a:xfrm>
          <a:prstGeom prst="rect">
            <a:avLst/>
          </a:prstGeom>
        </p:spPr>
      </p:pic>
    </p:spTree>
    <p:extLst>
      <p:ext uri="{BB962C8B-B14F-4D97-AF65-F5344CB8AC3E}">
        <p14:creationId xmlns:p14="http://schemas.microsoft.com/office/powerpoint/2010/main" val="42774229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tma.gob.es/ministerio/proyectos-singulares/prtr/transporte/programa-de-modernizacion-de-empresas-privadas-pymes-de-transporte-de-viajeros-y-mercancias-por-carreter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19ADD63-43AF-4F0E-8E22-0DF8E13145F5}"/>
              </a:ext>
            </a:extLst>
          </p:cNvPr>
          <p:cNvPicPr>
            <a:picLocks noChangeAspect="1"/>
          </p:cNvPicPr>
          <p:nvPr/>
        </p:nvPicPr>
        <p:blipFill>
          <a:blip r:embed="rId3"/>
          <a:stretch>
            <a:fillRect/>
          </a:stretch>
        </p:blipFill>
        <p:spPr>
          <a:xfrm>
            <a:off x="0" y="97334"/>
            <a:ext cx="12192000" cy="6789460"/>
          </a:xfrm>
          <a:prstGeom prst="rect">
            <a:avLst/>
          </a:prstGeom>
        </p:spPr>
      </p:pic>
      <p:sp>
        <p:nvSpPr>
          <p:cNvPr id="2" name="CuadroTexto 1">
            <a:extLst>
              <a:ext uri="{FF2B5EF4-FFF2-40B4-BE49-F238E27FC236}">
                <a16:creationId xmlns:a16="http://schemas.microsoft.com/office/drawing/2014/main" id="{2BF74EF5-D4DA-4E63-9093-6920A5C8D548}"/>
              </a:ext>
            </a:extLst>
          </p:cNvPr>
          <p:cNvSpPr txBox="1"/>
          <p:nvPr/>
        </p:nvSpPr>
        <p:spPr>
          <a:xfrm>
            <a:off x="1212025" y="4138587"/>
            <a:ext cx="10289016" cy="1569660"/>
          </a:xfrm>
          <a:prstGeom prst="rect">
            <a:avLst/>
          </a:prstGeom>
          <a:noFill/>
        </p:spPr>
        <p:txBody>
          <a:bodyPr wrap="square" rtlCol="0">
            <a:spAutoFit/>
          </a:bodyPr>
          <a:lstStyle/>
          <a:p>
            <a:pPr algn="ctr"/>
            <a:endParaRPr lang="es-ES" sz="1600" dirty="0">
              <a:solidFill>
                <a:schemeClr val="bg1"/>
              </a:solidFill>
            </a:endParaRPr>
          </a:p>
          <a:p>
            <a:pPr algn="ctr"/>
            <a:r>
              <a:rPr lang="es-ES" sz="1600" dirty="0">
                <a:solidFill>
                  <a:schemeClr val="bg1"/>
                </a:solidFill>
              </a:rPr>
              <a:t>Real Decreto 902/2022, de 25 de octubre, por el que se aprueba la concesión directa, a las comunidades autónomas y a las ciudades de Ceuta y Melilla, de ayudas para la modernización de empresas privadas de transporte de viajeros prestadoras de servicios de transporte por carretera y de empresas privadas que intervienen en el transporte de mercancías por carretera, en el marco del Plan de Recuperación, Transformación y Resiliencia -Financiado por la Unión Europea- Next </a:t>
            </a:r>
            <a:r>
              <a:rPr lang="es-ES" sz="1600" dirty="0" err="1">
                <a:solidFill>
                  <a:schemeClr val="bg1"/>
                </a:solidFill>
              </a:rPr>
              <a:t>Generation</a:t>
            </a:r>
            <a:r>
              <a:rPr lang="es-ES" sz="1600" dirty="0">
                <a:solidFill>
                  <a:schemeClr val="bg1"/>
                </a:solidFill>
              </a:rPr>
              <a:t> EU.</a:t>
            </a:r>
          </a:p>
        </p:txBody>
      </p:sp>
      <p:pic>
        <p:nvPicPr>
          <p:cNvPr id="8" name="Picture 10">
            <a:extLst>
              <a:ext uri="{FF2B5EF4-FFF2-40B4-BE49-F238E27FC236}">
                <a16:creationId xmlns:a16="http://schemas.microsoft.com/office/drawing/2014/main" id="{E3024533-DF39-4E71-BC56-50BC5B157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873" y="5801061"/>
            <a:ext cx="3126738" cy="829060"/>
          </a:xfrm>
          <a:prstGeom prst="rect">
            <a:avLst/>
          </a:prstGeom>
        </p:spPr>
      </p:pic>
      <p:pic>
        <p:nvPicPr>
          <p:cNvPr id="9" name="Picture 11">
            <a:extLst>
              <a:ext uri="{FF2B5EF4-FFF2-40B4-BE49-F238E27FC236}">
                <a16:creationId xmlns:a16="http://schemas.microsoft.com/office/drawing/2014/main" id="{28E63A00-2F18-4888-BC4D-37C7C6052DCD}"/>
              </a:ext>
            </a:extLst>
          </p:cNvPr>
          <p:cNvPicPr>
            <a:picLocks noChangeAspect="1"/>
          </p:cNvPicPr>
          <p:nvPr/>
        </p:nvPicPr>
        <p:blipFill>
          <a:blip r:embed="rId5"/>
          <a:stretch>
            <a:fillRect/>
          </a:stretch>
        </p:blipFill>
        <p:spPr>
          <a:xfrm>
            <a:off x="8484884" y="5843299"/>
            <a:ext cx="3017538" cy="744587"/>
          </a:xfrm>
          <a:prstGeom prst="rect">
            <a:avLst/>
          </a:prstGeom>
        </p:spPr>
      </p:pic>
    </p:spTree>
    <p:extLst>
      <p:ext uri="{BB962C8B-B14F-4D97-AF65-F5344CB8AC3E}">
        <p14:creationId xmlns:p14="http://schemas.microsoft.com/office/powerpoint/2010/main" val="376302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2059389" y="786227"/>
            <a:ext cx="9995338" cy="5400039"/>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marL="285750" indent="-285750" algn="just">
              <a:lnSpc>
                <a:spcPct val="115000"/>
              </a:lnSpc>
              <a:spcAft>
                <a:spcPts val="1000"/>
              </a:spcAft>
              <a:buFontTx/>
              <a:buChar char="-"/>
            </a:pPr>
            <a:r>
              <a:rPr lang="es-ES" dirty="0">
                <a:solidFill>
                  <a:schemeClr val="accent1">
                    <a:lumMod val="50000"/>
                  </a:schemeClr>
                </a:solidFill>
                <a:ea typeface="Roboto"/>
              </a:rPr>
              <a:t>Una vez publicadas las convocatorias por parte de cada Comunidad Autónoma y de las ciudades de Ceuta y Melilla, los destinatarios últimos podrán solicitarlas en la Comunidad Autónoma donde tengan su residencia fiscal, conforme al procedimiento que establezcan en las respectivas convocatorias. </a:t>
            </a:r>
          </a:p>
          <a:p>
            <a:pPr marL="285750" indent="-285750" algn="just">
              <a:lnSpc>
                <a:spcPct val="115000"/>
              </a:lnSpc>
              <a:spcAft>
                <a:spcPts val="1000"/>
              </a:spcAft>
              <a:buFontTx/>
              <a:buChar char="-"/>
            </a:pPr>
            <a:r>
              <a:rPr lang="es-ES" dirty="0">
                <a:solidFill>
                  <a:schemeClr val="accent1">
                    <a:lumMod val="50000"/>
                  </a:schemeClr>
                </a:solidFill>
                <a:ea typeface="Roboto"/>
              </a:rPr>
              <a:t>Una vez se haya resuelto el procedimiento de concesión de la ayuda, el destinatario último recibirá un </a:t>
            </a:r>
            <a:r>
              <a:rPr lang="es-ES" b="1" dirty="0">
                <a:solidFill>
                  <a:schemeClr val="accent1">
                    <a:lumMod val="50000"/>
                  </a:schemeClr>
                </a:solidFill>
                <a:ea typeface="Roboto"/>
              </a:rPr>
              <a:t>«cheque moderniza»</a:t>
            </a:r>
            <a:r>
              <a:rPr lang="es-ES" dirty="0">
                <a:solidFill>
                  <a:schemeClr val="accent1">
                    <a:lumMod val="50000"/>
                  </a:schemeClr>
                </a:solidFill>
                <a:ea typeface="Roboto"/>
              </a:rPr>
              <a:t>, por la cuantía correspondiente a las actuaciones para las que se solicita la ayuda.</a:t>
            </a:r>
          </a:p>
          <a:p>
            <a:pPr marL="285750" indent="-285750" algn="just">
              <a:lnSpc>
                <a:spcPct val="115000"/>
              </a:lnSpc>
              <a:spcAft>
                <a:spcPts val="1000"/>
              </a:spcAft>
              <a:buFontTx/>
              <a:buChar char="-"/>
            </a:pPr>
            <a:r>
              <a:rPr lang="es-ES" dirty="0">
                <a:solidFill>
                  <a:schemeClr val="accent1">
                    <a:lumMod val="50000"/>
                  </a:schemeClr>
                </a:solidFill>
                <a:ea typeface="Roboto"/>
              </a:rPr>
              <a:t>El destinatario final y el Proveedor firman  un  </a:t>
            </a:r>
            <a:r>
              <a:rPr lang="es-ES" b="1" dirty="0">
                <a:solidFill>
                  <a:schemeClr val="accent1">
                    <a:lumMod val="50000"/>
                  </a:schemeClr>
                </a:solidFill>
                <a:ea typeface="Roboto"/>
              </a:rPr>
              <a:t>Acuerdo de Prestación de Soluciones de Modernización </a:t>
            </a:r>
            <a:r>
              <a:rPr lang="es-ES" dirty="0">
                <a:solidFill>
                  <a:schemeClr val="accent1">
                    <a:lumMod val="50000"/>
                  </a:schemeClr>
                </a:solidFill>
                <a:ea typeface="Roboto"/>
              </a:rPr>
              <a:t>conforme al modelo y el procedimiento establecido en las convocatorias de las CCAA. </a:t>
            </a:r>
          </a:p>
          <a:p>
            <a:pPr marL="285750" indent="-285750" algn="just">
              <a:lnSpc>
                <a:spcPct val="115000"/>
              </a:lnSpc>
              <a:spcAft>
                <a:spcPts val="1000"/>
              </a:spcAft>
              <a:buFontTx/>
              <a:buChar char="-"/>
            </a:pPr>
            <a:r>
              <a:rPr lang="es-ES" b="1" dirty="0">
                <a:solidFill>
                  <a:schemeClr val="accent1">
                    <a:lumMod val="50000"/>
                  </a:schemeClr>
                </a:solidFill>
                <a:ea typeface="Roboto"/>
              </a:rPr>
              <a:t>El destinatario último cederá al Proveedor de Soluciones el derecho al cobro </a:t>
            </a:r>
            <a:r>
              <a:rPr lang="es-ES" dirty="0">
                <a:solidFill>
                  <a:schemeClr val="accent1">
                    <a:lumMod val="50000"/>
                  </a:schemeClr>
                </a:solidFill>
                <a:ea typeface="Roboto"/>
              </a:rPr>
              <a:t>(«cheque moderniza») por el importe asociado.</a:t>
            </a:r>
          </a:p>
          <a:p>
            <a:pPr marL="285750" indent="-285750" algn="just">
              <a:lnSpc>
                <a:spcPct val="115000"/>
              </a:lnSpc>
              <a:spcAft>
                <a:spcPts val="1000"/>
              </a:spcAft>
              <a:buFontTx/>
              <a:buChar char="-"/>
            </a:pPr>
            <a:r>
              <a:rPr lang="es-ES" dirty="0">
                <a:solidFill>
                  <a:schemeClr val="accent1">
                    <a:lumMod val="50000"/>
                  </a:schemeClr>
                </a:solidFill>
                <a:ea typeface="Roboto"/>
              </a:rPr>
              <a:t>Tras la prestación de la solución de modernización, </a:t>
            </a:r>
            <a:r>
              <a:rPr lang="es-ES" b="1" dirty="0">
                <a:solidFill>
                  <a:schemeClr val="accent1">
                    <a:lumMod val="50000"/>
                  </a:schemeClr>
                </a:solidFill>
                <a:ea typeface="Roboto"/>
              </a:rPr>
              <a:t>el Proveedor, en nombre del destinatario último, deberá presentar la justificación </a:t>
            </a:r>
            <a:r>
              <a:rPr lang="es-ES" dirty="0">
                <a:solidFill>
                  <a:schemeClr val="accent1">
                    <a:lumMod val="50000"/>
                  </a:schemeClr>
                </a:solidFill>
                <a:ea typeface="Roboto"/>
              </a:rPr>
              <a:t>de las acciones realizadas.</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Esquema de gestión</a:t>
            </a:r>
          </a:p>
        </p:txBody>
      </p:sp>
    </p:spTree>
    <p:extLst>
      <p:ext uri="{BB962C8B-B14F-4D97-AF65-F5344CB8AC3E}">
        <p14:creationId xmlns:p14="http://schemas.microsoft.com/office/powerpoint/2010/main" val="224629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2059389" y="786227"/>
            <a:ext cx="9995338" cy="5400039"/>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marL="285750" indent="-285750" algn="just">
              <a:lnSpc>
                <a:spcPct val="115000"/>
              </a:lnSpc>
              <a:spcAft>
                <a:spcPts val="1000"/>
              </a:spcAft>
              <a:buFontTx/>
              <a:buChar char="-"/>
            </a:pPr>
            <a:r>
              <a:rPr lang="es-ES" sz="1600" dirty="0">
                <a:solidFill>
                  <a:schemeClr val="accent1">
                    <a:lumMod val="50000"/>
                  </a:schemeClr>
                </a:solidFill>
                <a:ea typeface="Roboto"/>
              </a:rPr>
              <a:t>Las CCAA y las ciudades de Ceuta y Melilla dispondrán de un plazo de </a:t>
            </a:r>
            <a:r>
              <a:rPr lang="es-ES" sz="1600" b="1" u="sng" dirty="0">
                <a:solidFill>
                  <a:schemeClr val="accent1">
                    <a:lumMod val="50000"/>
                  </a:schemeClr>
                </a:solidFill>
                <a:ea typeface="Roboto"/>
              </a:rPr>
              <a:t>cinco meses</a:t>
            </a:r>
            <a:r>
              <a:rPr lang="es-ES" sz="1600" dirty="0">
                <a:solidFill>
                  <a:schemeClr val="accent1">
                    <a:lumMod val="50000"/>
                  </a:schemeClr>
                </a:solidFill>
                <a:ea typeface="Roboto"/>
              </a:rPr>
              <a:t> desde la concesión de la subvención para publicar las convocatorias de las ayudas a pymes y autónomos.</a:t>
            </a:r>
          </a:p>
          <a:p>
            <a:pPr marL="285750" indent="-285750" algn="just">
              <a:lnSpc>
                <a:spcPct val="115000"/>
              </a:lnSpc>
              <a:spcAft>
                <a:spcPts val="1000"/>
              </a:spcAft>
              <a:buFontTx/>
              <a:buChar char="-"/>
            </a:pPr>
            <a:r>
              <a:rPr lang="es-ES" sz="1600" dirty="0">
                <a:solidFill>
                  <a:schemeClr val="accent1">
                    <a:lumMod val="50000"/>
                  </a:schemeClr>
                </a:solidFill>
                <a:ea typeface="Roboto"/>
              </a:rPr>
              <a:t>Una vez publicadas las convocatorias los destinatarios últimos tendrán hasta el </a:t>
            </a:r>
            <a:r>
              <a:rPr lang="es-ES" sz="1600" b="1" u="sng" dirty="0">
                <a:solidFill>
                  <a:schemeClr val="accent1">
                    <a:lumMod val="50000"/>
                  </a:schemeClr>
                </a:solidFill>
                <a:ea typeface="Roboto"/>
              </a:rPr>
              <a:t>30 de junio de 2024 </a:t>
            </a:r>
            <a:r>
              <a:rPr lang="es-ES" sz="1600" dirty="0">
                <a:solidFill>
                  <a:schemeClr val="accent1">
                    <a:lumMod val="50000"/>
                  </a:schemeClr>
                </a:solidFill>
                <a:ea typeface="Roboto"/>
              </a:rPr>
              <a:t>para solicitarlas. </a:t>
            </a:r>
          </a:p>
          <a:p>
            <a:pPr marL="285750" indent="-285750" algn="just">
              <a:lnSpc>
                <a:spcPct val="115000"/>
              </a:lnSpc>
              <a:spcAft>
                <a:spcPts val="1000"/>
              </a:spcAft>
              <a:buFontTx/>
              <a:buChar char="-"/>
            </a:pPr>
            <a:r>
              <a:rPr lang="es-ES" sz="1600" dirty="0">
                <a:solidFill>
                  <a:schemeClr val="accent1">
                    <a:lumMod val="50000"/>
                  </a:schemeClr>
                </a:solidFill>
                <a:ea typeface="Roboto"/>
              </a:rPr>
              <a:t>El plazo máximo para resolver y notificar la resolución de concesión de la ayuda será de </a:t>
            </a:r>
            <a:r>
              <a:rPr lang="es-ES" sz="1600" b="1" u="sng" dirty="0">
                <a:solidFill>
                  <a:schemeClr val="accent1">
                    <a:lumMod val="50000"/>
                  </a:schemeClr>
                </a:solidFill>
                <a:ea typeface="Roboto"/>
              </a:rPr>
              <a:t>seis meses</a:t>
            </a:r>
            <a:r>
              <a:rPr lang="es-ES" sz="1600" dirty="0">
                <a:solidFill>
                  <a:schemeClr val="accent1">
                    <a:lumMod val="50000"/>
                  </a:schemeClr>
                </a:solidFill>
                <a:ea typeface="Roboto"/>
              </a:rPr>
              <a:t> desde la fecha de presentación de la solicitud, salvo que la normativa autonómica de aplicación establezca un plazo diferente. En ningún caso se aceptarán resoluciones de concesión posteriores al </a:t>
            </a:r>
            <a:r>
              <a:rPr lang="es-ES" sz="1600" b="1" u="sng" dirty="0">
                <a:solidFill>
                  <a:schemeClr val="accent1">
                    <a:lumMod val="50000"/>
                  </a:schemeClr>
                </a:solidFill>
                <a:ea typeface="Roboto"/>
              </a:rPr>
              <a:t>31 de diciembre de 2024</a:t>
            </a:r>
            <a:r>
              <a:rPr lang="es-ES" sz="1600" dirty="0">
                <a:solidFill>
                  <a:schemeClr val="accent1">
                    <a:lumMod val="50000"/>
                  </a:schemeClr>
                </a:solidFill>
                <a:ea typeface="Roboto"/>
              </a:rPr>
              <a:t>.</a:t>
            </a:r>
          </a:p>
          <a:p>
            <a:pPr marL="285750" indent="-285750" algn="just">
              <a:lnSpc>
                <a:spcPct val="115000"/>
              </a:lnSpc>
              <a:spcAft>
                <a:spcPts val="1000"/>
              </a:spcAft>
              <a:buFontTx/>
              <a:buChar char="-"/>
            </a:pPr>
            <a:r>
              <a:rPr lang="es-ES" sz="1600" dirty="0">
                <a:solidFill>
                  <a:schemeClr val="accent1">
                    <a:lumMod val="50000"/>
                  </a:schemeClr>
                </a:solidFill>
                <a:ea typeface="Roboto"/>
              </a:rPr>
              <a:t>El plazo máximo para la formalización de los Acuerdos de Prestación de Soluciones de Modernización entre los destinatarios últimos y los Proveedores será de </a:t>
            </a:r>
            <a:r>
              <a:rPr lang="es-ES" sz="1600" b="1" u="sng" dirty="0">
                <a:solidFill>
                  <a:schemeClr val="accent1">
                    <a:lumMod val="50000"/>
                  </a:schemeClr>
                </a:solidFill>
                <a:ea typeface="Roboto"/>
              </a:rPr>
              <a:t>tres meses </a:t>
            </a:r>
            <a:r>
              <a:rPr lang="es-ES" sz="1600" dirty="0">
                <a:solidFill>
                  <a:schemeClr val="accent1">
                    <a:lumMod val="50000"/>
                  </a:schemeClr>
                </a:solidFill>
                <a:ea typeface="Roboto"/>
              </a:rPr>
              <a:t>desde la notificación de la resolución de concesión, salvo que las convocatorias de las CCAA y de las ciudades de Ceuta y Melilla establezcan un plazo inferior. </a:t>
            </a:r>
          </a:p>
          <a:p>
            <a:pPr marL="285750" indent="-285750" algn="just">
              <a:lnSpc>
                <a:spcPct val="115000"/>
              </a:lnSpc>
              <a:spcAft>
                <a:spcPts val="1000"/>
              </a:spcAft>
              <a:buFontTx/>
              <a:buChar char="-"/>
            </a:pPr>
            <a:r>
              <a:rPr lang="es-ES" sz="1600" dirty="0">
                <a:solidFill>
                  <a:schemeClr val="accent1">
                    <a:lumMod val="50000"/>
                  </a:schemeClr>
                </a:solidFill>
                <a:ea typeface="Roboto"/>
              </a:rPr>
              <a:t>Tras la prestación de la solución, el Proveedor deberá presentar la justificación en un plazo máximo de </a:t>
            </a:r>
            <a:r>
              <a:rPr lang="es-ES" sz="1600" b="1" u="sng" dirty="0">
                <a:solidFill>
                  <a:schemeClr val="accent1">
                    <a:lumMod val="50000"/>
                  </a:schemeClr>
                </a:solidFill>
                <a:ea typeface="Roboto"/>
              </a:rPr>
              <a:t>doce meses</a:t>
            </a:r>
            <a:r>
              <a:rPr lang="es-ES" sz="1600" dirty="0">
                <a:solidFill>
                  <a:schemeClr val="accent1">
                    <a:lumMod val="50000"/>
                  </a:schemeClr>
                </a:solidFill>
                <a:ea typeface="Roboto"/>
              </a:rPr>
              <a:t> desde la fecha de la resolución de concesión de la subvención al destinatario último. Las CCAA y las ciudades de Ceuta y Melilla contarán con un plazo máximo de </a:t>
            </a:r>
            <a:r>
              <a:rPr lang="es-ES" sz="1600" b="1" u="sng" dirty="0">
                <a:solidFill>
                  <a:schemeClr val="accent1">
                    <a:lumMod val="50000"/>
                  </a:schemeClr>
                </a:solidFill>
                <a:ea typeface="Roboto"/>
              </a:rPr>
              <a:t>seis meses</a:t>
            </a:r>
            <a:r>
              <a:rPr lang="es-ES" sz="1600" dirty="0">
                <a:solidFill>
                  <a:schemeClr val="accent1">
                    <a:lumMod val="50000"/>
                  </a:schemeClr>
                </a:solidFill>
                <a:ea typeface="Roboto"/>
              </a:rPr>
              <a:t> desde la presentación de la justificación para verificar el cumplimiento de la ejecución de la actuación objeto de subvención y proceder, en su caso, al pago del «cheque moderniza» a los Proveedores. Las CCAA y las ciudades de Ceuta y Melilla podrían, de manera excepcional, ampliar estos plazos siempre que se cumpla que todas las actuaciones estén justificadas antes del </a:t>
            </a:r>
            <a:r>
              <a:rPr lang="es-ES" sz="1600" b="1" u="sng" dirty="0">
                <a:solidFill>
                  <a:schemeClr val="accent1">
                    <a:lumMod val="50000"/>
                  </a:schemeClr>
                </a:solidFill>
                <a:ea typeface="Roboto"/>
              </a:rPr>
              <a:t>30 de abril de 2026</a:t>
            </a:r>
            <a:r>
              <a:rPr lang="es-ES" sz="1600" dirty="0">
                <a:solidFill>
                  <a:schemeClr val="accent1">
                    <a:lumMod val="50000"/>
                  </a:schemeClr>
                </a:solidFill>
                <a:ea typeface="Roboto"/>
              </a:rPr>
              <a:t>.</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Plazos</a:t>
            </a:r>
          </a:p>
        </p:txBody>
      </p:sp>
    </p:spTree>
    <p:extLst>
      <p:ext uri="{BB962C8B-B14F-4D97-AF65-F5344CB8AC3E}">
        <p14:creationId xmlns:p14="http://schemas.microsoft.com/office/powerpoint/2010/main" val="16973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EF5E0D0-1E5B-4043-B374-4C2D85E8E1AC}"/>
              </a:ext>
            </a:extLst>
          </p:cNvPr>
          <p:cNvGraphicFramePr>
            <a:graphicFrameLocks noGrp="1"/>
          </p:cNvGraphicFramePr>
          <p:nvPr>
            <p:extLst>
              <p:ext uri="{D42A27DB-BD31-4B8C-83A1-F6EECF244321}">
                <p14:modId xmlns:p14="http://schemas.microsoft.com/office/powerpoint/2010/main" val="3184081887"/>
              </p:ext>
            </p:extLst>
          </p:nvPr>
        </p:nvGraphicFramePr>
        <p:xfrm>
          <a:off x="2743200" y="815975"/>
          <a:ext cx="8213833" cy="5206458"/>
        </p:xfrm>
        <a:graphic>
          <a:graphicData uri="http://schemas.openxmlformats.org/drawingml/2006/table">
            <a:tbl>
              <a:tblPr firstRow="1" firstCol="1" bandRow="1">
                <a:tableStyleId>{5C22544A-7EE6-4342-B048-85BDC9FD1C3A}</a:tableStyleId>
              </a:tblPr>
              <a:tblGrid>
                <a:gridCol w="2275964">
                  <a:extLst>
                    <a:ext uri="{9D8B030D-6E8A-4147-A177-3AD203B41FA5}">
                      <a16:colId xmlns:a16="http://schemas.microsoft.com/office/drawing/2014/main" val="1391102807"/>
                    </a:ext>
                  </a:extLst>
                </a:gridCol>
                <a:gridCol w="2455847">
                  <a:extLst>
                    <a:ext uri="{9D8B030D-6E8A-4147-A177-3AD203B41FA5}">
                      <a16:colId xmlns:a16="http://schemas.microsoft.com/office/drawing/2014/main" val="3278348542"/>
                    </a:ext>
                  </a:extLst>
                </a:gridCol>
                <a:gridCol w="3482022">
                  <a:extLst>
                    <a:ext uri="{9D8B030D-6E8A-4147-A177-3AD203B41FA5}">
                      <a16:colId xmlns:a16="http://schemas.microsoft.com/office/drawing/2014/main" val="4230134459"/>
                    </a:ext>
                  </a:extLst>
                </a:gridCol>
              </a:tblGrid>
              <a:tr h="406178">
                <a:tc>
                  <a:txBody>
                    <a:bodyPr/>
                    <a:lstStyle/>
                    <a:p>
                      <a:pPr algn="ctr"/>
                      <a:r>
                        <a:rPr lang="es-ES_tradnl" sz="1100" dirty="0">
                          <a:effectLst/>
                        </a:rPr>
                        <a:t>Comunidad Autónoma o ciudad de Ceuta y Melilla</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r>
                        <a:rPr lang="es-ES_tradnl" sz="1100">
                          <a:effectLst/>
                        </a:rPr>
                        <a:t>Población</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r>
                        <a:rPr lang="es-ES_tradnl" sz="1100">
                          <a:effectLst/>
                        </a:rPr>
                        <a:t>Créditos asignados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966713132"/>
                  </a:ext>
                </a:extLst>
              </a:tr>
              <a:tr h="240014">
                <a:tc>
                  <a:txBody>
                    <a:bodyPr/>
                    <a:lstStyle/>
                    <a:p>
                      <a:pPr marL="450215" indent="-450215" algn="just"/>
                      <a:r>
                        <a:rPr lang="es-ES" sz="1100">
                          <a:effectLst/>
                        </a:rPr>
                        <a:t>Andalucía.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8.472.407</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19.667.884 €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394348224"/>
                  </a:ext>
                </a:extLst>
              </a:tr>
              <a:tr h="240014">
                <a:tc>
                  <a:txBody>
                    <a:bodyPr/>
                    <a:lstStyle/>
                    <a:p>
                      <a:pPr marL="450215" indent="-450215" algn="just"/>
                      <a:r>
                        <a:rPr lang="es-ES" sz="1100">
                          <a:effectLst/>
                        </a:rPr>
                        <a:t>Aragón.</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1.326.261</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3.078.788 €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1426928568"/>
                  </a:ext>
                </a:extLst>
              </a:tr>
              <a:tr h="240014">
                <a:tc>
                  <a:txBody>
                    <a:bodyPr/>
                    <a:lstStyle/>
                    <a:p>
                      <a:pPr marL="450215" indent="-450215" algn="just"/>
                      <a:r>
                        <a:rPr lang="es-ES" sz="1100">
                          <a:effectLst/>
                        </a:rPr>
                        <a:t>Asturias, Principado de.</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1.011.792</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2.348.779 €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4119645061"/>
                  </a:ext>
                </a:extLst>
              </a:tr>
              <a:tr h="240014">
                <a:tc>
                  <a:txBody>
                    <a:bodyPr/>
                    <a:lstStyle/>
                    <a:p>
                      <a:pPr marL="450215" indent="-450215" algn="just"/>
                      <a:r>
                        <a:rPr lang="es-ES" sz="1100">
                          <a:effectLst/>
                        </a:rPr>
                        <a:t>Balears, Illes.</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1.173.008</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2.723.026 €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537612334"/>
                  </a:ext>
                </a:extLst>
              </a:tr>
              <a:tr h="240014">
                <a:tc>
                  <a:txBody>
                    <a:bodyPr/>
                    <a:lstStyle/>
                    <a:p>
                      <a:pPr marL="450215" indent="-450215" algn="just"/>
                      <a:r>
                        <a:rPr lang="es-ES" sz="1100" dirty="0">
                          <a:effectLst/>
                        </a:rPr>
                        <a:t>Canarias.</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2.172.944</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5.044.282 €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254224781"/>
                  </a:ext>
                </a:extLst>
              </a:tr>
              <a:tr h="240014">
                <a:tc>
                  <a:txBody>
                    <a:bodyPr/>
                    <a:lstStyle/>
                    <a:p>
                      <a:pPr marL="450215" indent="-450215" algn="just"/>
                      <a:r>
                        <a:rPr lang="es-ES" sz="1100">
                          <a:effectLst/>
                        </a:rPr>
                        <a:t>Cantabria.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584.507</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1.356.877 €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411295125"/>
                  </a:ext>
                </a:extLst>
              </a:tr>
              <a:tr h="240014">
                <a:tc>
                  <a:txBody>
                    <a:bodyPr/>
                    <a:lstStyle/>
                    <a:p>
                      <a:pPr marL="450215" indent="-450215" algn="just"/>
                      <a:r>
                        <a:rPr lang="es-ES" sz="1100" dirty="0">
                          <a:effectLst/>
                        </a:rPr>
                        <a:t>Castilla y León.</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2.383.139</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5.532.230 €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189640733"/>
                  </a:ext>
                </a:extLst>
              </a:tr>
              <a:tr h="240014">
                <a:tc>
                  <a:txBody>
                    <a:bodyPr/>
                    <a:lstStyle/>
                    <a:p>
                      <a:pPr marL="450215" indent="-450215" algn="just"/>
                      <a:r>
                        <a:rPr lang="es-ES" sz="1100">
                          <a:effectLst/>
                        </a:rPr>
                        <a:t>Castilla-La Mancha.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2.049.562</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4.757.863 €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193204372"/>
                  </a:ext>
                </a:extLst>
              </a:tr>
              <a:tr h="240014">
                <a:tc>
                  <a:txBody>
                    <a:bodyPr/>
                    <a:lstStyle/>
                    <a:p>
                      <a:pPr marL="450215" indent="-450215" algn="just"/>
                      <a:r>
                        <a:rPr lang="es-ES" sz="1100">
                          <a:effectLst/>
                        </a:rPr>
                        <a:t>Cataluña.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7.763.362</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18.021.903 €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706071650"/>
                  </a:ext>
                </a:extLst>
              </a:tr>
              <a:tr h="240014">
                <a:tc>
                  <a:txBody>
                    <a:bodyPr/>
                    <a:lstStyle/>
                    <a:p>
                      <a:pPr marL="450215" indent="-450215" algn="just"/>
                      <a:r>
                        <a:rPr lang="es-ES" sz="1100">
                          <a:effectLst/>
                        </a:rPr>
                        <a:t>Comunitat Valenciana.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5.058.138</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11.741.984 €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237212074"/>
                  </a:ext>
                </a:extLst>
              </a:tr>
              <a:tr h="240014">
                <a:tc>
                  <a:txBody>
                    <a:bodyPr/>
                    <a:lstStyle/>
                    <a:p>
                      <a:pPr marL="450215" indent="-450215" algn="just"/>
                      <a:r>
                        <a:rPr lang="es-ES" sz="1100">
                          <a:effectLst/>
                        </a:rPr>
                        <a:t>Extremadura.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1.059.501</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2.459.530 €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65207988"/>
                  </a:ext>
                </a:extLst>
              </a:tr>
              <a:tr h="240014">
                <a:tc>
                  <a:txBody>
                    <a:bodyPr/>
                    <a:lstStyle/>
                    <a:p>
                      <a:pPr marL="450215" indent="-450215" algn="just"/>
                      <a:r>
                        <a:rPr lang="es-ES" sz="1100">
                          <a:effectLst/>
                        </a:rPr>
                        <a:t>Galicia.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2.695.645</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6.257.682 €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1210046671"/>
                  </a:ext>
                </a:extLst>
              </a:tr>
              <a:tr h="240014">
                <a:tc>
                  <a:txBody>
                    <a:bodyPr/>
                    <a:lstStyle/>
                    <a:p>
                      <a:pPr marL="450215" indent="-450215" algn="just"/>
                      <a:r>
                        <a:rPr lang="es-ES" sz="1100">
                          <a:effectLst/>
                        </a:rPr>
                        <a:t>Madrid, Comunidad de.</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6.751.251</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15.672.384 €</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4241953195"/>
                  </a:ext>
                </a:extLst>
              </a:tr>
              <a:tr h="240014">
                <a:tc>
                  <a:txBody>
                    <a:bodyPr/>
                    <a:lstStyle/>
                    <a:p>
                      <a:pPr marL="450215" indent="-450215" algn="just"/>
                      <a:r>
                        <a:rPr lang="es-ES" sz="1100">
                          <a:effectLst/>
                        </a:rPr>
                        <a:t>Murcia, Región de.</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1.518.486</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3.525.020 €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2754986033"/>
                  </a:ext>
                </a:extLst>
              </a:tr>
              <a:tr h="240014">
                <a:tc>
                  <a:txBody>
                    <a:bodyPr/>
                    <a:lstStyle/>
                    <a:p>
                      <a:pPr marL="450215" indent="-450215" algn="just"/>
                      <a:r>
                        <a:rPr lang="es-ES" sz="1100">
                          <a:effectLst/>
                        </a:rPr>
                        <a:t>Navarra, Comunidad Foral de.</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661.537</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1.535.695 €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775833891"/>
                  </a:ext>
                </a:extLst>
              </a:tr>
              <a:tr h="240014">
                <a:tc>
                  <a:txBody>
                    <a:bodyPr/>
                    <a:lstStyle/>
                    <a:p>
                      <a:pPr marL="450215" indent="-450215" algn="just"/>
                      <a:r>
                        <a:rPr lang="es-ES" sz="1100">
                          <a:effectLst/>
                        </a:rPr>
                        <a:t>País Vasco.</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2.213.993</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5.139.573 €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122087920"/>
                  </a:ext>
                </a:extLst>
              </a:tr>
              <a:tr h="240014">
                <a:tc>
                  <a:txBody>
                    <a:bodyPr/>
                    <a:lstStyle/>
                    <a:p>
                      <a:pPr marL="450215" indent="-450215" algn="just"/>
                      <a:r>
                        <a:rPr lang="es-ES" sz="1100">
                          <a:effectLst/>
                        </a:rPr>
                        <a:t>Rioja, La.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319.796</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dirty="0">
                          <a:effectLst/>
                        </a:rPr>
                        <a:t>742.376 €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204626425"/>
                  </a:ext>
                </a:extLst>
              </a:tr>
              <a:tr h="240014">
                <a:tc>
                  <a:txBody>
                    <a:bodyPr/>
                    <a:lstStyle/>
                    <a:p>
                      <a:pPr marL="450215" indent="-450215" algn="just"/>
                      <a:r>
                        <a:rPr lang="es-ES" sz="1100">
                          <a:effectLst/>
                        </a:rPr>
                        <a:t>Ciudad de Ceuta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83.517</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tc>
                <a:tc>
                  <a:txBody>
                    <a:bodyPr/>
                    <a:lstStyle/>
                    <a:p>
                      <a:pPr marL="450215" indent="-450215" algn="ctr"/>
                      <a:r>
                        <a:rPr lang="es-ES" sz="1100" dirty="0">
                          <a:effectLst/>
                        </a:rPr>
                        <a:t>193.877 €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1330412483"/>
                  </a:ext>
                </a:extLst>
              </a:tr>
              <a:tr h="240014">
                <a:tc>
                  <a:txBody>
                    <a:bodyPr/>
                    <a:lstStyle/>
                    <a:p>
                      <a:pPr marL="450215" indent="-450215" algn="just"/>
                      <a:r>
                        <a:rPr lang="es-ES" sz="1100">
                          <a:effectLst/>
                        </a:rPr>
                        <a:t>Ciudad de Melilla</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450215" indent="-450215" algn="ctr"/>
                      <a:r>
                        <a:rPr lang="es-ES" sz="1100">
                          <a:effectLst/>
                        </a:rPr>
                        <a:t>86.261</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tc>
                <a:tc>
                  <a:txBody>
                    <a:bodyPr/>
                    <a:lstStyle/>
                    <a:p>
                      <a:pPr marL="450215" indent="-450215" algn="ctr"/>
                      <a:r>
                        <a:rPr lang="es-ES" sz="1100" dirty="0">
                          <a:effectLst/>
                        </a:rPr>
                        <a:t>200.247 €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892105231"/>
                  </a:ext>
                </a:extLst>
              </a:tr>
              <a:tr h="240014">
                <a:tc>
                  <a:txBody>
                    <a:bodyPr/>
                    <a:lstStyle/>
                    <a:p>
                      <a:pPr marL="1350645" indent="-1350645" algn="just"/>
                      <a:r>
                        <a:rPr lang="es-ES_tradnl" sz="1100">
                          <a:effectLst/>
                        </a:rPr>
                        <a:t>TOTAL</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marL="1350645" indent="-1350645" algn="ctr"/>
                      <a:r>
                        <a:rPr lang="es-ES" sz="1100">
                          <a:effectLst/>
                        </a:rPr>
                        <a:t>47.385.107</a:t>
                      </a:r>
                      <a:endParaRPr lang="es-ES" sz="1200">
                        <a:solidFill>
                          <a:srgbClr val="000000"/>
                        </a:solidFill>
                        <a:effectLst/>
                        <a:latin typeface="Arial" panose="020B0604020202020204" pitchFamily="34" charset="0"/>
                        <a:ea typeface="Times New Roman" panose="02020603050405020304" pitchFamily="18" charset="0"/>
                      </a:endParaRPr>
                    </a:p>
                  </a:txBody>
                  <a:tcPr marL="44450" marR="44450" marT="0" marB="0"/>
                </a:tc>
                <a:tc>
                  <a:txBody>
                    <a:bodyPr/>
                    <a:lstStyle/>
                    <a:p>
                      <a:pPr marL="1350645" indent="-1350645" algn="ctr"/>
                      <a:r>
                        <a:rPr lang="es-ES" sz="1100" dirty="0">
                          <a:effectLst/>
                        </a:rPr>
                        <a:t>110.000.000 €</a:t>
                      </a:r>
                      <a:endParaRPr lang="es-ES" sz="12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val="3751269773"/>
                  </a:ext>
                </a:extLst>
              </a:tr>
            </a:tbl>
          </a:graphicData>
        </a:graphic>
      </p:graphicFrame>
      <p:sp>
        <p:nvSpPr>
          <p:cNvPr id="3" name="Rectángulo: una sola esquina redondeada 2">
            <a:extLst>
              <a:ext uri="{FF2B5EF4-FFF2-40B4-BE49-F238E27FC236}">
                <a16:creationId xmlns:a16="http://schemas.microsoft.com/office/drawing/2014/main" id="{FC40C509-9650-4080-B0D6-2FB1D94F4C7E}"/>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Criterio de reparto entre CCAA: POBLACIÓN</a:t>
            </a:r>
          </a:p>
        </p:txBody>
      </p:sp>
    </p:spTree>
    <p:extLst>
      <p:ext uri="{BB962C8B-B14F-4D97-AF65-F5344CB8AC3E}">
        <p14:creationId xmlns:p14="http://schemas.microsoft.com/office/powerpoint/2010/main" val="52455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2033752" y="815975"/>
            <a:ext cx="9995338" cy="5400038"/>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buClr>
                <a:srgbClr val="FFFFFF"/>
              </a:buClr>
              <a:buSzPts val="1800"/>
            </a:pPr>
            <a:r>
              <a:rPr lang="es-ES" dirty="0">
                <a:solidFill>
                  <a:schemeClr val="accent1">
                    <a:lumMod val="50000"/>
                  </a:schemeClr>
                </a:solidFill>
                <a:ea typeface="Roboto"/>
                <a:cs typeface="Roboto"/>
                <a:sym typeface="Roboto"/>
              </a:rPr>
              <a:t>Personas jurídicas privadas que </a:t>
            </a:r>
            <a:r>
              <a:rPr lang="es-ES" b="1" u="sng" dirty="0">
                <a:solidFill>
                  <a:schemeClr val="accent1">
                    <a:lumMod val="50000"/>
                  </a:schemeClr>
                </a:solidFill>
                <a:ea typeface="Roboto"/>
                <a:cs typeface="Roboto"/>
                <a:sym typeface="Roboto"/>
              </a:rPr>
              <a:t>se incluyan en la definición de pyme</a:t>
            </a:r>
            <a:r>
              <a:rPr lang="es-ES" dirty="0">
                <a:solidFill>
                  <a:schemeClr val="accent1">
                    <a:lumMod val="50000"/>
                  </a:schemeClr>
                </a:solidFill>
                <a:ea typeface="Roboto"/>
                <a:cs typeface="Roboto"/>
                <a:sym typeface="Roboto"/>
              </a:rPr>
              <a:t> de acuerdo con lo establecido en el Anexo I del Reglamento (UE) 651/2014, </a:t>
            </a:r>
            <a:r>
              <a:rPr lang="es-ES" b="1" u="sng" dirty="0">
                <a:solidFill>
                  <a:schemeClr val="accent1">
                    <a:lumMod val="50000"/>
                  </a:schemeClr>
                </a:solidFill>
                <a:ea typeface="Roboto"/>
                <a:cs typeface="Roboto"/>
                <a:sym typeface="Roboto"/>
              </a:rPr>
              <a:t>y las personas físicas</a:t>
            </a:r>
            <a:r>
              <a:rPr lang="es-ES" dirty="0">
                <a:solidFill>
                  <a:schemeClr val="accent1">
                    <a:lumMod val="50000"/>
                  </a:schemeClr>
                </a:solidFill>
                <a:ea typeface="Roboto"/>
                <a:cs typeface="Roboto"/>
                <a:sym typeface="Roboto"/>
              </a:rPr>
              <a:t>, cuando, en ambos casos, cumplan alguna de las siguientes condiciones:</a:t>
            </a:r>
          </a:p>
          <a:p>
            <a:pPr algn="just">
              <a:buClr>
                <a:srgbClr val="FFFFFF"/>
              </a:buClr>
              <a:buSzPts val="1800"/>
            </a:pPr>
            <a:r>
              <a:rPr lang="es-ES" dirty="0">
                <a:solidFill>
                  <a:schemeClr val="accent1">
                    <a:lumMod val="50000"/>
                  </a:schemeClr>
                </a:solidFill>
                <a:ea typeface="Roboto"/>
                <a:cs typeface="Roboto"/>
                <a:sym typeface="Roboto"/>
              </a:rPr>
              <a:t>a) Sean titulares de </a:t>
            </a:r>
            <a:r>
              <a:rPr lang="es-ES" b="1" dirty="0">
                <a:solidFill>
                  <a:schemeClr val="accent1">
                    <a:lumMod val="50000"/>
                  </a:schemeClr>
                </a:solidFill>
                <a:ea typeface="Roboto"/>
                <a:cs typeface="Roboto"/>
                <a:sym typeface="Roboto"/>
              </a:rPr>
              <a:t>alguna de las siguientes autorizaciones </a:t>
            </a:r>
            <a:r>
              <a:rPr lang="es-ES" dirty="0">
                <a:solidFill>
                  <a:schemeClr val="accent1">
                    <a:lumMod val="50000"/>
                  </a:schemeClr>
                </a:solidFill>
                <a:ea typeface="Roboto"/>
                <a:cs typeface="Roboto"/>
                <a:sym typeface="Roboto"/>
              </a:rPr>
              <a:t>en vigor a la fecha de solicitud de las ayudas:</a:t>
            </a:r>
          </a:p>
          <a:p>
            <a:pPr algn="just">
              <a:buClr>
                <a:srgbClr val="FFFFFF"/>
              </a:buClr>
              <a:buSzPts val="1800"/>
            </a:pPr>
            <a:r>
              <a:rPr lang="es-ES" sz="1600" dirty="0">
                <a:solidFill>
                  <a:schemeClr val="accent1">
                    <a:lumMod val="50000"/>
                  </a:schemeClr>
                </a:solidFill>
                <a:ea typeface="Roboto"/>
                <a:cs typeface="Roboto"/>
                <a:sym typeface="Roboto"/>
              </a:rPr>
              <a:t>1. Una autorización de transporte público de mercancías habilitante para hacer transporte con vehículos o conjuntos de vehículos de más de 3,5 </a:t>
            </a:r>
            <a:r>
              <a:rPr lang="es-ES" sz="1600" dirty="0" err="1">
                <a:solidFill>
                  <a:schemeClr val="accent1">
                    <a:lumMod val="50000"/>
                  </a:schemeClr>
                </a:solidFill>
                <a:ea typeface="Roboto"/>
                <a:cs typeface="Roboto"/>
                <a:sym typeface="Roboto"/>
              </a:rPr>
              <a:t>tn</a:t>
            </a:r>
            <a:r>
              <a:rPr lang="es-ES" sz="1600" dirty="0">
                <a:solidFill>
                  <a:schemeClr val="accent1">
                    <a:lumMod val="50000"/>
                  </a:schemeClr>
                </a:solidFill>
                <a:ea typeface="Roboto"/>
                <a:cs typeface="Roboto"/>
                <a:sym typeface="Roboto"/>
              </a:rPr>
              <a:t>. de masa máxima, identificada con la clave MDPE.</a:t>
            </a:r>
          </a:p>
          <a:p>
            <a:pPr algn="just">
              <a:buClr>
                <a:srgbClr val="FFFFFF"/>
              </a:buClr>
              <a:buSzPts val="1800"/>
            </a:pPr>
            <a:r>
              <a:rPr lang="es-ES" sz="1600" dirty="0">
                <a:solidFill>
                  <a:schemeClr val="accent1">
                    <a:lumMod val="50000"/>
                  </a:schemeClr>
                </a:solidFill>
                <a:ea typeface="Roboto"/>
                <a:cs typeface="Roboto"/>
                <a:sym typeface="Roboto"/>
              </a:rPr>
              <a:t>2. Una autorización de transporte público discrecional de viajeros en autobús, identificada con la clave VDE.</a:t>
            </a:r>
          </a:p>
          <a:p>
            <a:pPr algn="just">
              <a:buClr>
                <a:srgbClr val="FFFFFF"/>
              </a:buClr>
              <a:buSzPts val="1800"/>
            </a:pPr>
            <a:r>
              <a:rPr lang="es-ES" sz="1600" dirty="0">
                <a:solidFill>
                  <a:schemeClr val="accent1">
                    <a:lumMod val="50000"/>
                  </a:schemeClr>
                </a:solidFill>
                <a:ea typeface="Roboto"/>
                <a:cs typeface="Roboto"/>
                <a:sym typeface="Roboto"/>
              </a:rPr>
              <a:t>3. Una autorización de transporte público de mercancías, habilitante para hacer transporte con vehículos de hasta 3,5 </a:t>
            </a:r>
            <a:r>
              <a:rPr lang="es-ES" sz="1600" dirty="0" err="1">
                <a:solidFill>
                  <a:schemeClr val="accent1">
                    <a:lumMod val="50000"/>
                  </a:schemeClr>
                </a:solidFill>
                <a:ea typeface="Roboto"/>
                <a:cs typeface="Roboto"/>
                <a:sym typeface="Roboto"/>
              </a:rPr>
              <a:t>tn</a:t>
            </a:r>
            <a:r>
              <a:rPr lang="es-ES" sz="1600" dirty="0">
                <a:solidFill>
                  <a:schemeClr val="accent1">
                    <a:lumMod val="50000"/>
                  </a:schemeClr>
                </a:solidFill>
                <a:ea typeface="Roboto"/>
                <a:cs typeface="Roboto"/>
                <a:sym typeface="Roboto"/>
              </a:rPr>
              <a:t>. de masa máxima, identificada con la clave MDLE.</a:t>
            </a:r>
          </a:p>
          <a:p>
            <a:pPr algn="just">
              <a:buClr>
                <a:srgbClr val="FFFFFF"/>
              </a:buClr>
              <a:buSzPts val="1800"/>
            </a:pPr>
            <a:r>
              <a:rPr lang="es-ES" sz="1600" dirty="0">
                <a:solidFill>
                  <a:schemeClr val="accent1">
                    <a:lumMod val="50000"/>
                  </a:schemeClr>
                </a:solidFill>
                <a:ea typeface="Roboto"/>
                <a:cs typeface="Roboto"/>
                <a:sym typeface="Roboto"/>
              </a:rPr>
              <a:t>4. Una autorización de operador de transporte habilitante para intermediar en la contratación de transportes públicos de mercancías, identificadas registralmente con la clave OT.</a:t>
            </a:r>
          </a:p>
          <a:p>
            <a:pPr algn="just">
              <a:buClr>
                <a:srgbClr val="FFFFFF"/>
              </a:buClr>
              <a:buSzPts val="1800"/>
            </a:pPr>
            <a:r>
              <a:rPr lang="es-ES" dirty="0">
                <a:solidFill>
                  <a:schemeClr val="accent1">
                    <a:lumMod val="50000"/>
                  </a:schemeClr>
                </a:solidFill>
                <a:ea typeface="Roboto"/>
                <a:cs typeface="Roboto"/>
                <a:sym typeface="Roboto"/>
              </a:rPr>
              <a:t>b) a la fecha de solicitud de la ayuda </a:t>
            </a:r>
            <a:r>
              <a:rPr lang="es-ES" b="1" dirty="0">
                <a:solidFill>
                  <a:schemeClr val="accent1">
                    <a:lumMod val="50000"/>
                  </a:schemeClr>
                </a:solidFill>
                <a:ea typeface="Roboto"/>
                <a:cs typeface="Roboto"/>
                <a:sym typeface="Roboto"/>
              </a:rPr>
              <a:t>presten el servicio público de transporte urbano en autobús</a:t>
            </a:r>
            <a:r>
              <a:rPr lang="es-ES" dirty="0">
                <a:solidFill>
                  <a:schemeClr val="accent1">
                    <a:lumMod val="50000"/>
                  </a:schemeClr>
                </a:solidFill>
                <a:ea typeface="Roboto"/>
                <a:cs typeface="Roboto"/>
                <a:sym typeface="Roboto"/>
              </a:rPr>
              <a:t>, y estuvieran exentas de la obtención de alguna de las autorizaciones. </a:t>
            </a:r>
          </a:p>
          <a:p>
            <a:pPr algn="just">
              <a:buClr>
                <a:srgbClr val="FFFFFF"/>
              </a:buClr>
              <a:buSzPts val="1800"/>
            </a:pPr>
            <a:r>
              <a:rPr lang="es-ES" dirty="0">
                <a:solidFill>
                  <a:schemeClr val="accent1">
                    <a:lumMod val="50000"/>
                  </a:schemeClr>
                </a:solidFill>
                <a:ea typeface="Roboto"/>
                <a:cs typeface="Roboto"/>
                <a:sym typeface="Roboto"/>
              </a:rPr>
              <a:t>c) </a:t>
            </a:r>
            <a:r>
              <a:rPr lang="es-ES" b="1" dirty="0">
                <a:solidFill>
                  <a:schemeClr val="accent1">
                    <a:lumMod val="50000"/>
                  </a:schemeClr>
                </a:solidFill>
                <a:ea typeface="Roboto"/>
                <a:cs typeface="Roboto"/>
                <a:sym typeface="Roboto"/>
              </a:rPr>
              <a:t>intervengan en el proceso de transporte de mercancías como cargador/descargador </a:t>
            </a:r>
            <a:r>
              <a:rPr lang="es-ES" dirty="0">
                <a:solidFill>
                  <a:schemeClr val="accent1">
                    <a:lumMod val="50000"/>
                  </a:schemeClr>
                </a:solidFill>
                <a:ea typeface="Roboto"/>
                <a:cs typeface="Roboto"/>
                <a:sym typeface="Roboto"/>
              </a:rPr>
              <a:t>o </a:t>
            </a:r>
            <a:r>
              <a:rPr lang="es-ES" b="1" dirty="0">
                <a:solidFill>
                  <a:schemeClr val="accent1">
                    <a:lumMod val="50000"/>
                  </a:schemeClr>
                </a:solidFill>
                <a:ea typeface="Roboto"/>
                <a:cs typeface="Roboto"/>
                <a:sym typeface="Roboto"/>
              </a:rPr>
              <a:t>expedidor/receptor</a:t>
            </a:r>
            <a:r>
              <a:rPr lang="es-ES" dirty="0">
                <a:solidFill>
                  <a:schemeClr val="accent1">
                    <a:lumMod val="50000"/>
                  </a:schemeClr>
                </a:solidFill>
                <a:ea typeface="Roboto"/>
                <a:cs typeface="Roboto"/>
                <a:sym typeface="Roboto"/>
              </a:rPr>
              <a:t>, tal y como se refleja en la Ley 16/1987, de 30 de julio, de Ordenación de los Transportes Terrestres, en el documento de control y en el ADR.</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Destinatarios de las ayudas</a:t>
            </a:r>
          </a:p>
        </p:txBody>
      </p:sp>
    </p:spTree>
    <p:extLst>
      <p:ext uri="{BB962C8B-B14F-4D97-AF65-F5344CB8AC3E}">
        <p14:creationId xmlns:p14="http://schemas.microsoft.com/office/powerpoint/2010/main" val="216863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2033752" y="815975"/>
            <a:ext cx="9995338" cy="5400038"/>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buClr>
                <a:srgbClr val="FFFFFF"/>
              </a:buClr>
              <a:buSzPts val="1800"/>
            </a:pPr>
            <a:r>
              <a:rPr lang="es-ES" dirty="0">
                <a:solidFill>
                  <a:schemeClr val="accent1">
                    <a:lumMod val="50000"/>
                  </a:schemeClr>
                </a:solidFill>
                <a:ea typeface="Roboto"/>
                <a:sym typeface="Roboto"/>
              </a:rPr>
              <a:t>Podrán ser Proveedores de Soluciones de Modernización las empresas que cumplan los siguientes requisitos y se adhieran al programa:</a:t>
            </a:r>
          </a:p>
          <a:p>
            <a:pPr algn="just">
              <a:buClr>
                <a:srgbClr val="FFFFFF"/>
              </a:buClr>
              <a:buSzPts val="1800"/>
            </a:pPr>
            <a:r>
              <a:rPr lang="es-ES" dirty="0">
                <a:solidFill>
                  <a:schemeClr val="accent1">
                    <a:lumMod val="50000"/>
                  </a:schemeClr>
                </a:solidFill>
                <a:ea typeface="Roboto"/>
                <a:sym typeface="Roboto"/>
              </a:rPr>
              <a:t>1. Tener su </a:t>
            </a:r>
            <a:r>
              <a:rPr lang="es-ES" b="1" dirty="0">
                <a:solidFill>
                  <a:schemeClr val="accent1">
                    <a:lumMod val="50000"/>
                  </a:schemeClr>
                </a:solidFill>
                <a:ea typeface="Roboto"/>
                <a:sym typeface="Roboto"/>
              </a:rPr>
              <a:t>domicilio fiscal y centro de prestación </a:t>
            </a:r>
            <a:r>
              <a:rPr lang="es-ES" dirty="0">
                <a:solidFill>
                  <a:schemeClr val="accent1">
                    <a:lumMod val="50000"/>
                  </a:schemeClr>
                </a:solidFill>
                <a:ea typeface="Roboto"/>
                <a:sym typeface="Roboto"/>
              </a:rPr>
              <a:t>de las actividades objeto de subvención en la </a:t>
            </a:r>
            <a:r>
              <a:rPr lang="es-ES" b="1" dirty="0">
                <a:solidFill>
                  <a:schemeClr val="accent1">
                    <a:lumMod val="50000"/>
                  </a:schemeClr>
                </a:solidFill>
                <a:ea typeface="Roboto"/>
                <a:sym typeface="Roboto"/>
              </a:rPr>
              <a:t>Unión Europea.</a:t>
            </a:r>
          </a:p>
          <a:p>
            <a:pPr algn="just">
              <a:buClr>
                <a:srgbClr val="FFFFFF"/>
              </a:buClr>
              <a:buSzPts val="1800"/>
            </a:pPr>
            <a:r>
              <a:rPr lang="es-ES" dirty="0">
                <a:solidFill>
                  <a:schemeClr val="accent1">
                    <a:lumMod val="50000"/>
                  </a:schemeClr>
                </a:solidFill>
                <a:ea typeface="Roboto"/>
                <a:sym typeface="Roboto"/>
              </a:rPr>
              <a:t>2. Una </a:t>
            </a:r>
            <a:r>
              <a:rPr lang="es-ES" b="1" dirty="0">
                <a:solidFill>
                  <a:schemeClr val="accent1">
                    <a:lumMod val="50000"/>
                  </a:schemeClr>
                </a:solidFill>
                <a:ea typeface="Roboto"/>
                <a:sym typeface="Roboto"/>
              </a:rPr>
              <a:t>facturación</a:t>
            </a:r>
            <a:r>
              <a:rPr lang="es-ES" dirty="0">
                <a:solidFill>
                  <a:schemeClr val="accent1">
                    <a:lumMod val="50000"/>
                  </a:schemeClr>
                </a:solidFill>
                <a:ea typeface="Roboto"/>
                <a:sym typeface="Roboto"/>
              </a:rPr>
              <a:t> acumulada de, al menos, 100.000 euros en los dos años anteriores a contar desde el momento de la presentación de la solicitud de adhesión, o 50.000 euros en el año anterior, en </a:t>
            </a:r>
            <a:r>
              <a:rPr lang="es-ES" b="1" dirty="0">
                <a:solidFill>
                  <a:schemeClr val="accent1">
                    <a:lumMod val="50000"/>
                  </a:schemeClr>
                </a:solidFill>
                <a:ea typeface="Roboto"/>
                <a:sym typeface="Roboto"/>
              </a:rPr>
              <a:t>proyectos similares </a:t>
            </a:r>
            <a:r>
              <a:rPr lang="es-ES" dirty="0">
                <a:solidFill>
                  <a:schemeClr val="accent1">
                    <a:lumMod val="50000"/>
                  </a:schemeClr>
                </a:solidFill>
                <a:ea typeface="Roboto"/>
                <a:sym typeface="Roboto"/>
              </a:rPr>
              <a:t>a los que se deben desarrollar para los destinatarios últimos en cualquiera de las soluciones de modernización incluidas en el RD.</a:t>
            </a:r>
          </a:p>
          <a:p>
            <a:pPr algn="just">
              <a:buClr>
                <a:srgbClr val="FFFFFF"/>
              </a:buClr>
              <a:buSzPts val="1800"/>
            </a:pPr>
            <a:r>
              <a:rPr lang="es-ES" dirty="0">
                <a:solidFill>
                  <a:schemeClr val="accent1">
                    <a:lumMod val="50000"/>
                  </a:schemeClr>
                </a:solidFill>
                <a:ea typeface="Roboto"/>
                <a:sym typeface="Roboto"/>
              </a:rPr>
              <a:t>Para el caso de las personas en situación de autoempleo sin trabajadores a su cargo, la facturación acumulada deberá ser de, al menos, 70.000 euros en los dos años anteriores a contar desde el momento de la presentación de la solicitud de adhesión, o 35.000 euros en el año anterior, en proyectos similares a los que se deben desarrollar para los para los destinatarios últimos en cualquiera de las soluciones de modernización. </a:t>
            </a:r>
          </a:p>
          <a:p>
            <a:pPr algn="just">
              <a:buClr>
                <a:srgbClr val="FFFFFF"/>
              </a:buClr>
              <a:buSzPts val="1800"/>
            </a:pPr>
            <a:r>
              <a:rPr lang="es-ES" dirty="0">
                <a:solidFill>
                  <a:schemeClr val="accent1">
                    <a:lumMod val="50000"/>
                  </a:schemeClr>
                </a:solidFill>
                <a:ea typeface="Roboto"/>
                <a:sym typeface="Roboto"/>
              </a:rPr>
              <a:t>La facturación que se acredite deberá corresponder al </a:t>
            </a:r>
            <a:r>
              <a:rPr lang="es-ES" b="1" dirty="0">
                <a:solidFill>
                  <a:schemeClr val="accent1">
                    <a:lumMod val="50000"/>
                  </a:schemeClr>
                </a:solidFill>
                <a:ea typeface="Roboto"/>
                <a:sym typeface="Roboto"/>
              </a:rPr>
              <a:t>mercado de la Unión Europea.</a:t>
            </a:r>
            <a:endParaRPr lang="es-ES" dirty="0">
              <a:solidFill>
                <a:schemeClr val="accent1">
                  <a:lumMod val="50000"/>
                </a:schemeClr>
              </a:solidFill>
              <a:ea typeface="Roboto"/>
              <a:sym typeface="Roboto"/>
            </a:endParaRPr>
          </a:p>
          <a:p>
            <a:pPr algn="just">
              <a:buClr>
                <a:srgbClr val="FFFFFF"/>
              </a:buClr>
              <a:buSzPts val="1800"/>
            </a:pPr>
            <a:r>
              <a:rPr lang="es-ES" dirty="0">
                <a:solidFill>
                  <a:schemeClr val="accent1">
                    <a:lumMod val="50000"/>
                  </a:schemeClr>
                </a:solidFill>
                <a:ea typeface="Roboto"/>
                <a:sym typeface="Roboto"/>
              </a:rPr>
              <a:t>3. Estar al </a:t>
            </a:r>
            <a:r>
              <a:rPr lang="es-ES" b="1" dirty="0">
                <a:solidFill>
                  <a:schemeClr val="accent1">
                    <a:lumMod val="50000"/>
                  </a:schemeClr>
                </a:solidFill>
                <a:ea typeface="Roboto"/>
                <a:sym typeface="Roboto"/>
              </a:rPr>
              <a:t>corriente las obligaciones tributarias y frente a la Seguridad Social</a:t>
            </a:r>
            <a:r>
              <a:rPr lang="es-ES" dirty="0">
                <a:solidFill>
                  <a:schemeClr val="accent1">
                    <a:lumMod val="50000"/>
                  </a:schemeClr>
                </a:solidFill>
                <a:ea typeface="Roboto"/>
                <a:sym typeface="Roboto"/>
              </a:rPr>
              <a:t>.</a:t>
            </a:r>
          </a:p>
          <a:p>
            <a:pPr algn="just">
              <a:buClr>
                <a:srgbClr val="FFFFFF"/>
              </a:buClr>
              <a:buSzPts val="1800"/>
            </a:pPr>
            <a:r>
              <a:rPr lang="es-ES" dirty="0">
                <a:solidFill>
                  <a:schemeClr val="accent1">
                    <a:lumMod val="50000"/>
                  </a:schemeClr>
                </a:solidFill>
                <a:ea typeface="Roboto"/>
                <a:sym typeface="Roboto"/>
              </a:rPr>
              <a:t>4. No tener la consideración de </a:t>
            </a:r>
            <a:r>
              <a:rPr lang="es-ES" b="1" dirty="0">
                <a:solidFill>
                  <a:schemeClr val="accent1">
                    <a:lumMod val="50000"/>
                  </a:schemeClr>
                </a:solidFill>
                <a:ea typeface="Roboto"/>
                <a:sym typeface="Roboto"/>
              </a:rPr>
              <a:t>empresa en crisis</a:t>
            </a:r>
            <a:r>
              <a:rPr lang="es-ES" dirty="0">
                <a:solidFill>
                  <a:schemeClr val="accent1">
                    <a:lumMod val="50000"/>
                  </a:schemeClr>
                </a:solidFill>
                <a:ea typeface="Roboto"/>
                <a:sym typeface="Roboto"/>
              </a:rPr>
              <a:t>.</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Proveedores de Soluciones de Modernización</a:t>
            </a:r>
          </a:p>
        </p:txBody>
      </p:sp>
    </p:spTree>
    <p:extLst>
      <p:ext uri="{BB962C8B-B14F-4D97-AF65-F5344CB8AC3E}">
        <p14:creationId xmlns:p14="http://schemas.microsoft.com/office/powerpoint/2010/main" val="363729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Soluciones de modernización</a:t>
            </a:r>
          </a:p>
        </p:txBody>
      </p:sp>
      <p:graphicFrame>
        <p:nvGraphicFramePr>
          <p:cNvPr id="5" name="Diagrama 4">
            <a:extLst>
              <a:ext uri="{FF2B5EF4-FFF2-40B4-BE49-F238E27FC236}">
                <a16:creationId xmlns:a16="http://schemas.microsoft.com/office/drawing/2014/main" id="{E72BDCBA-C1C5-D61C-4D67-92178CC76028}"/>
              </a:ext>
            </a:extLst>
          </p:cNvPr>
          <p:cNvGraphicFramePr/>
          <p:nvPr>
            <p:extLst>
              <p:ext uri="{D42A27DB-BD31-4B8C-83A1-F6EECF244321}">
                <p14:modId xmlns:p14="http://schemas.microsoft.com/office/powerpoint/2010/main" val="1766891479"/>
              </p:ext>
            </p:extLst>
          </p:nvPr>
        </p:nvGraphicFramePr>
        <p:xfrm>
          <a:off x="2031999" y="719666"/>
          <a:ext cx="890926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29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932156"/>
            <a:ext cx="9998399"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spcAft>
                <a:spcPts val="1000"/>
              </a:spcAft>
              <a:buClr>
                <a:srgbClr val="061745"/>
              </a:buClr>
              <a:buSzPts val="1800"/>
            </a:pPr>
            <a:r>
              <a:rPr lang="es-ES" sz="1400" dirty="0">
                <a:solidFill>
                  <a:schemeClr val="accent1">
                    <a:lumMod val="50000"/>
                  </a:schemeClr>
                </a:solidFill>
                <a:ea typeface="Roboto"/>
                <a:cs typeface="Roboto"/>
                <a:sym typeface="Roboto"/>
              </a:rPr>
              <a:t>Contenidos mínimos de la actuación subvencionable:</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t>
            </a:r>
            <a:r>
              <a:rPr lang="es-ES" sz="1400" b="1" dirty="0">
                <a:solidFill>
                  <a:schemeClr val="accent1">
                    <a:lumMod val="50000"/>
                  </a:schemeClr>
                </a:solidFill>
                <a:ea typeface="Roboto"/>
                <a:cs typeface="Roboto"/>
                <a:sym typeface="Roboto"/>
              </a:rPr>
              <a:t>Curso de formación en la utilización del </a:t>
            </a:r>
            <a:r>
              <a:rPr lang="es-ES" sz="1400" b="1" dirty="0" err="1">
                <a:solidFill>
                  <a:schemeClr val="accent1">
                    <a:lumMod val="50000"/>
                  </a:schemeClr>
                </a:solidFill>
                <a:ea typeface="Roboto"/>
                <a:cs typeface="Roboto"/>
                <a:sym typeface="Roboto"/>
              </a:rPr>
              <a:t>eCMR</a:t>
            </a:r>
            <a:r>
              <a:rPr lang="es-ES" sz="1400" b="1" dirty="0">
                <a:solidFill>
                  <a:schemeClr val="accent1">
                    <a:lumMod val="50000"/>
                  </a:schemeClr>
                </a:solidFill>
                <a:ea typeface="Roboto"/>
                <a:cs typeface="Roboto"/>
                <a:sym typeface="Roboto"/>
              </a:rPr>
              <a:t> y el documento administrativo de control en formato electrónico</a:t>
            </a:r>
            <a:r>
              <a:rPr lang="es-ES" sz="1400" dirty="0">
                <a:solidFill>
                  <a:schemeClr val="accent1">
                    <a:lumMod val="50000"/>
                  </a:schemeClr>
                </a:solidFill>
                <a:ea typeface="Roboto"/>
                <a:cs typeface="Roboto"/>
                <a:sym typeface="Roboto"/>
              </a:rPr>
              <a:t>, así como en la </a:t>
            </a:r>
            <a:r>
              <a:rPr lang="es-ES" sz="1400" b="1" dirty="0">
                <a:solidFill>
                  <a:schemeClr val="accent1">
                    <a:lumMod val="50000"/>
                  </a:schemeClr>
                </a:solidFill>
                <a:ea typeface="Roboto"/>
                <a:cs typeface="Roboto"/>
                <a:sym typeface="Roboto"/>
              </a:rPr>
              <a:t>aplicación</a:t>
            </a:r>
            <a:r>
              <a:rPr lang="es-ES" sz="1400" dirty="0">
                <a:solidFill>
                  <a:schemeClr val="accent1">
                    <a:lumMod val="50000"/>
                  </a:schemeClr>
                </a:solidFill>
                <a:ea typeface="Roboto"/>
                <a:cs typeface="Roboto"/>
                <a:sym typeface="Roboto"/>
              </a:rPr>
              <a:t> desarrollada por el </a:t>
            </a:r>
            <a:r>
              <a:rPr lang="es-ES" sz="1400" b="1" dirty="0">
                <a:solidFill>
                  <a:schemeClr val="accent1">
                    <a:lumMod val="50000"/>
                  </a:schemeClr>
                </a:solidFill>
                <a:ea typeface="Roboto"/>
                <a:cs typeface="Roboto"/>
                <a:sym typeface="Roboto"/>
              </a:rPr>
              <a:t>Ministerio de Transportes, Movilidad y Agenda Urbana</a:t>
            </a:r>
            <a:r>
              <a:rPr lang="es-ES" sz="1400" dirty="0">
                <a:solidFill>
                  <a:schemeClr val="accent1">
                    <a:lumMod val="50000"/>
                  </a:schemeClr>
                </a:solidFill>
                <a:ea typeface="Roboto"/>
                <a:cs typeface="Roboto"/>
                <a:sym typeface="Roboto"/>
              </a:rPr>
              <a:t> y en el Reglamento (UE) 2020/1056, para las empresas relacionadas con el transporte de mercancías.</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La duración de la formación será de un </a:t>
            </a:r>
            <a:r>
              <a:rPr lang="es-ES" sz="1400" b="1" dirty="0">
                <a:solidFill>
                  <a:schemeClr val="accent1">
                    <a:lumMod val="50000"/>
                  </a:schemeClr>
                </a:solidFill>
                <a:ea typeface="Roboto"/>
                <a:cs typeface="Roboto"/>
                <a:sym typeface="Roboto"/>
              </a:rPr>
              <a:t>mínimo de diez horas </a:t>
            </a:r>
            <a:r>
              <a:rPr lang="es-ES" sz="1400" dirty="0">
                <a:solidFill>
                  <a:schemeClr val="accent1">
                    <a:lumMod val="50000"/>
                  </a:schemeClr>
                </a:solidFill>
                <a:ea typeface="Roboto"/>
                <a:cs typeface="Roboto"/>
                <a:sym typeface="Roboto"/>
              </a:rPr>
              <a:t>e incluirá ejemplos reales del uso de las distintas aplicaciones.</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Servicio de consultoría que incluya la </a:t>
            </a:r>
            <a:r>
              <a:rPr lang="es-ES" sz="1400" b="1" dirty="0">
                <a:solidFill>
                  <a:schemeClr val="accent1">
                    <a:lumMod val="50000"/>
                  </a:schemeClr>
                </a:solidFill>
                <a:ea typeface="Roboto"/>
                <a:cs typeface="Roboto"/>
                <a:sym typeface="Roboto"/>
              </a:rPr>
              <a:t>puesta a disposición de un técnico que proporcione asistencia en el acceso y uso de las aplicaciones </a:t>
            </a:r>
            <a:r>
              <a:rPr lang="es-ES" sz="1400" dirty="0">
                <a:solidFill>
                  <a:schemeClr val="accent1">
                    <a:lumMod val="50000"/>
                  </a:schemeClr>
                </a:solidFill>
                <a:ea typeface="Roboto"/>
                <a:cs typeface="Roboto"/>
                <a:sym typeface="Roboto"/>
              </a:rPr>
              <a:t>SaaS o que, en su caso, </a:t>
            </a:r>
            <a:r>
              <a:rPr lang="es-ES" sz="1400" b="1" dirty="0">
                <a:solidFill>
                  <a:schemeClr val="accent1">
                    <a:lumMod val="50000"/>
                  </a:schemeClr>
                </a:solidFill>
                <a:ea typeface="Roboto"/>
                <a:cs typeface="Roboto"/>
                <a:sym typeface="Roboto"/>
              </a:rPr>
              <a:t>instale el software que pudieran requerir</a:t>
            </a:r>
            <a:r>
              <a:rPr lang="es-ES" sz="1400" dirty="0">
                <a:solidFill>
                  <a:schemeClr val="accent1">
                    <a:lumMod val="50000"/>
                  </a:schemeClr>
                </a:solidFill>
                <a:ea typeface="Roboto"/>
                <a:cs typeface="Roboto"/>
                <a:sym typeface="Roboto"/>
              </a:rPr>
              <a:t>, necesarias para la generación y utilización del </a:t>
            </a:r>
            <a:r>
              <a:rPr lang="es-ES" sz="1400" dirty="0" err="1">
                <a:solidFill>
                  <a:schemeClr val="accent1">
                    <a:lumMod val="50000"/>
                  </a:schemeClr>
                </a:solidFill>
                <a:ea typeface="Roboto"/>
                <a:cs typeface="Roboto"/>
                <a:sym typeface="Roboto"/>
              </a:rPr>
              <a:t>eCMR</a:t>
            </a:r>
            <a:r>
              <a:rPr lang="es-ES" sz="1400" dirty="0">
                <a:solidFill>
                  <a:schemeClr val="accent1">
                    <a:lumMod val="50000"/>
                  </a:schemeClr>
                </a:solidFill>
                <a:ea typeface="Roboto"/>
                <a:cs typeface="Roboto"/>
                <a:sym typeface="Roboto"/>
              </a:rPr>
              <a:t> y en el documento administrativo de control en formato electrónico (para las empresas del ámbito del transporte de mercancías). Asimismo, mediante este servicio de consultoría, se facilitará ayuda a las empresas para la </a:t>
            </a:r>
            <a:r>
              <a:rPr lang="es-ES" sz="1400" b="1" dirty="0">
                <a:solidFill>
                  <a:schemeClr val="accent1">
                    <a:lumMod val="50000"/>
                  </a:schemeClr>
                </a:solidFill>
                <a:ea typeface="Roboto"/>
                <a:cs typeface="Roboto"/>
                <a:sym typeface="Roboto"/>
              </a:rPr>
              <a:t>obtención de la firma digital y de todos los trámites y herramientas digitales accesorias </a:t>
            </a:r>
            <a:r>
              <a:rPr lang="es-ES" sz="1400" dirty="0">
                <a:solidFill>
                  <a:schemeClr val="accent1">
                    <a:lumMod val="50000"/>
                  </a:schemeClr>
                </a:solidFill>
                <a:ea typeface="Roboto"/>
                <a:cs typeface="Roboto"/>
                <a:sym typeface="Roboto"/>
              </a:rPr>
              <a:t>que fueran necesarias para la implantación y utilización de estos servicios. El servicio de consultoría y el técnico deberá estar a disposición de la empresa para consultas y resolución de problemas durante un </a:t>
            </a:r>
            <a:r>
              <a:rPr lang="es-ES" sz="1400" b="1" dirty="0">
                <a:solidFill>
                  <a:schemeClr val="accent1">
                    <a:lumMod val="50000"/>
                  </a:schemeClr>
                </a:solidFill>
                <a:ea typeface="Roboto"/>
                <a:cs typeface="Roboto"/>
                <a:sym typeface="Roboto"/>
              </a:rPr>
              <a:t>mínimo de tres meses</a:t>
            </a:r>
            <a:r>
              <a:rPr lang="es-ES" sz="1400" dirty="0">
                <a:solidFill>
                  <a:schemeClr val="accent1">
                    <a:lumMod val="50000"/>
                  </a:schemeClr>
                </a:solidFill>
                <a:ea typeface="Roboto"/>
                <a:cs typeface="Roboto"/>
                <a:sym typeface="Roboto"/>
              </a:rPr>
              <a:t>.</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Generación de un mínimo de cinco documentos de transporte electrónicos (</a:t>
            </a:r>
            <a:r>
              <a:rPr lang="es-ES" sz="1400" dirty="0" err="1">
                <a:solidFill>
                  <a:schemeClr val="accent1">
                    <a:lumMod val="50000"/>
                  </a:schemeClr>
                </a:solidFill>
                <a:ea typeface="Roboto"/>
                <a:cs typeface="Roboto"/>
                <a:sym typeface="Roboto"/>
              </a:rPr>
              <a:t>eCMR</a:t>
            </a:r>
            <a:r>
              <a:rPr lang="es-ES" sz="1400" dirty="0">
                <a:solidFill>
                  <a:schemeClr val="accent1">
                    <a:lumMod val="50000"/>
                  </a:schemeClr>
                </a:solidFill>
                <a:ea typeface="Roboto"/>
                <a:cs typeface="Roboto"/>
                <a:sym typeface="Roboto"/>
              </a:rPr>
              <a:t>, documento administrativo de control en formato electrónico,…), asociados a casos reales de operaciones de transporte y/o a casos de prueba.</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En caso de que el uso de la aplicación SaaS, o en su caso del software, para generación de documentos electrónicos lleve aparejado una licencia, se incluye ésta por un plazo de </a:t>
            </a:r>
            <a:r>
              <a:rPr lang="es-ES" sz="1400" b="1" dirty="0">
                <a:solidFill>
                  <a:schemeClr val="accent1">
                    <a:lumMod val="50000"/>
                  </a:schemeClr>
                </a:solidFill>
                <a:ea typeface="Roboto"/>
                <a:cs typeface="Roboto"/>
                <a:sym typeface="Roboto"/>
              </a:rPr>
              <a:t>seis meses</a:t>
            </a:r>
            <a:r>
              <a:rPr lang="es-ES" sz="1400" dirty="0">
                <a:solidFill>
                  <a:schemeClr val="accent1">
                    <a:lumMod val="50000"/>
                  </a:schemeClr>
                </a:solidFill>
                <a:ea typeface="Roboto"/>
                <a:cs typeface="Roboto"/>
                <a:sym typeface="Roboto"/>
              </a:rPr>
              <a:t>.</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1. Gestión de documentos de control electrónicos</a:t>
            </a:r>
          </a:p>
        </p:txBody>
      </p:sp>
    </p:spTree>
    <p:extLst>
      <p:ext uri="{BB962C8B-B14F-4D97-AF65-F5344CB8AC3E}">
        <p14:creationId xmlns:p14="http://schemas.microsoft.com/office/powerpoint/2010/main" val="64588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932156"/>
            <a:ext cx="9998399"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spcAft>
                <a:spcPts val="1000"/>
              </a:spcAft>
              <a:buClr>
                <a:srgbClr val="061745"/>
              </a:buClr>
              <a:buSzPts val="1800"/>
            </a:pPr>
            <a:r>
              <a:rPr lang="es-ES" sz="1400" dirty="0">
                <a:solidFill>
                  <a:schemeClr val="accent1">
                    <a:lumMod val="50000"/>
                  </a:schemeClr>
                </a:solidFill>
                <a:ea typeface="Roboto"/>
                <a:cs typeface="Roboto"/>
                <a:sym typeface="Roboto"/>
              </a:rPr>
              <a:t>Contenidos mínimos de la actuación subvencionable:</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Adquisición del </a:t>
            </a:r>
            <a:r>
              <a:rPr lang="es-ES" sz="1400" b="1" dirty="0">
                <a:solidFill>
                  <a:schemeClr val="accent1">
                    <a:lumMod val="50000"/>
                  </a:schemeClr>
                </a:solidFill>
                <a:ea typeface="Roboto"/>
                <a:cs typeface="Roboto"/>
                <a:sym typeface="Roboto"/>
              </a:rPr>
              <a:t>sistema de tacógrafo digital inteligente de segunda generación </a:t>
            </a:r>
            <a:r>
              <a:rPr lang="es-ES" sz="1400" dirty="0">
                <a:solidFill>
                  <a:schemeClr val="accent1">
                    <a:lumMod val="50000"/>
                  </a:schemeClr>
                </a:solidFill>
                <a:ea typeface="Roboto"/>
                <a:cs typeface="Roboto"/>
                <a:sym typeface="Roboto"/>
              </a:rPr>
              <a:t>que incluya: unidad </a:t>
            </a:r>
            <a:r>
              <a:rPr lang="es-ES" sz="1400" dirty="0" err="1">
                <a:solidFill>
                  <a:schemeClr val="accent1">
                    <a:lumMod val="50000"/>
                  </a:schemeClr>
                </a:solidFill>
                <a:ea typeface="Roboto"/>
                <a:cs typeface="Roboto"/>
                <a:sym typeface="Roboto"/>
              </a:rPr>
              <a:t>intravehicular</a:t>
            </a:r>
            <a:r>
              <a:rPr lang="es-ES" sz="1400" dirty="0">
                <a:solidFill>
                  <a:schemeClr val="accent1">
                    <a:lumMod val="50000"/>
                  </a:schemeClr>
                </a:solidFill>
                <a:ea typeface="Roboto"/>
                <a:cs typeface="Roboto"/>
                <a:sym typeface="Roboto"/>
              </a:rPr>
              <a:t>, sensor de movimiento y calibración.</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t>
            </a:r>
            <a:r>
              <a:rPr lang="es-ES" sz="1400" b="1" dirty="0">
                <a:solidFill>
                  <a:schemeClr val="accent1">
                    <a:lumMod val="50000"/>
                  </a:schemeClr>
                </a:solidFill>
                <a:ea typeface="Roboto"/>
                <a:cs typeface="Roboto"/>
                <a:sym typeface="Roboto"/>
              </a:rPr>
              <a:t>Software</a:t>
            </a:r>
            <a:r>
              <a:rPr lang="es-ES" sz="1400" dirty="0">
                <a:solidFill>
                  <a:schemeClr val="accent1">
                    <a:lumMod val="50000"/>
                  </a:schemeClr>
                </a:solidFill>
                <a:ea typeface="Roboto"/>
                <a:cs typeface="Roboto"/>
                <a:sym typeface="Roboto"/>
              </a:rPr>
              <a:t> que permita archivar los datos obtenidos del sistema de tacógrafo de forma segura, permitiendo la descarga de manera remota y automática sin intervención del conductor.</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t>
            </a:r>
            <a:r>
              <a:rPr lang="es-ES" sz="1400" b="1" dirty="0">
                <a:solidFill>
                  <a:schemeClr val="accent1">
                    <a:lumMod val="50000"/>
                  </a:schemeClr>
                </a:solidFill>
                <a:ea typeface="Roboto"/>
                <a:cs typeface="Roboto"/>
                <a:sym typeface="Roboto"/>
              </a:rPr>
              <a:t>Formación</a:t>
            </a:r>
            <a:r>
              <a:rPr lang="es-ES" sz="1400" dirty="0">
                <a:solidFill>
                  <a:schemeClr val="accent1">
                    <a:lumMod val="50000"/>
                  </a:schemeClr>
                </a:solidFill>
                <a:ea typeface="Roboto"/>
                <a:cs typeface="Roboto"/>
                <a:sym typeface="Roboto"/>
              </a:rPr>
              <a:t> en la utilización del sistema de tacógrafo digital inteligente de segunda generación. El curso deberá tener una duración mínima de 6 horas y contar con ejemplos reales de su uso.</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Puesta a disposición de la empresa de </a:t>
            </a:r>
            <a:r>
              <a:rPr lang="es-ES" sz="1400" b="1" dirty="0">
                <a:solidFill>
                  <a:schemeClr val="accent1">
                    <a:lumMod val="50000"/>
                  </a:schemeClr>
                </a:solidFill>
                <a:ea typeface="Roboto"/>
                <a:cs typeface="Roboto"/>
                <a:sym typeface="Roboto"/>
              </a:rPr>
              <a:t>personal técnico para facilitar el uso de los dispositivos, resolver incidencias y dudas</a:t>
            </a:r>
            <a:r>
              <a:rPr lang="es-ES" sz="1400" dirty="0">
                <a:solidFill>
                  <a:schemeClr val="accent1">
                    <a:lumMod val="50000"/>
                  </a:schemeClr>
                </a:solidFill>
                <a:ea typeface="Roboto"/>
                <a:cs typeface="Roboto"/>
                <a:sym typeface="Roboto"/>
              </a:rPr>
              <a:t>. Este servicio deberá estar disponible para la empresa durante un mínimo de </a:t>
            </a:r>
            <a:r>
              <a:rPr lang="es-ES" sz="1400" b="1" dirty="0">
                <a:solidFill>
                  <a:schemeClr val="accent1">
                    <a:lumMod val="50000"/>
                  </a:schemeClr>
                </a:solidFill>
                <a:ea typeface="Roboto"/>
                <a:cs typeface="Roboto"/>
                <a:sym typeface="Roboto"/>
              </a:rPr>
              <a:t>tres meses</a:t>
            </a:r>
            <a:r>
              <a:rPr lang="es-ES" sz="1400" dirty="0">
                <a:solidFill>
                  <a:schemeClr val="accent1">
                    <a:lumMod val="50000"/>
                  </a:schemeClr>
                </a:solidFill>
                <a:ea typeface="Roboto"/>
                <a:cs typeface="Roboto"/>
                <a:sym typeface="Roboto"/>
              </a:rPr>
              <a:t>.</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Requisitos:</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Si el destinatario último tiene hasta 3 vehículos, se deberá instalar como mínimo </a:t>
            </a:r>
            <a:r>
              <a:rPr lang="es-ES" sz="1400" b="1" dirty="0">
                <a:solidFill>
                  <a:schemeClr val="accent1">
                    <a:lumMod val="50000"/>
                  </a:schemeClr>
                </a:solidFill>
                <a:ea typeface="Roboto"/>
                <a:cs typeface="Roboto"/>
                <a:sym typeface="Roboto"/>
              </a:rPr>
              <a:t>un sistema de tacógrafo inteligente </a:t>
            </a:r>
            <a:r>
              <a:rPr lang="es-ES" sz="1400" dirty="0">
                <a:solidFill>
                  <a:schemeClr val="accent1">
                    <a:lumMod val="50000"/>
                  </a:schemeClr>
                </a:solidFill>
                <a:ea typeface="Roboto"/>
                <a:cs typeface="Roboto"/>
                <a:sym typeface="Roboto"/>
              </a:rPr>
              <a:t>de segunda generación.</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Si el destinatario último tiene entre 4 y 10 vehículos, se deberán instalar como mínimo </a:t>
            </a:r>
            <a:r>
              <a:rPr lang="es-ES" sz="1400" b="1" dirty="0">
                <a:solidFill>
                  <a:schemeClr val="accent1">
                    <a:lumMod val="50000"/>
                  </a:schemeClr>
                </a:solidFill>
                <a:ea typeface="Roboto"/>
                <a:cs typeface="Roboto"/>
                <a:sym typeface="Roboto"/>
              </a:rPr>
              <a:t>tres sistemas de tacógrafos inteligentes </a:t>
            </a:r>
            <a:r>
              <a:rPr lang="es-ES" sz="1400" dirty="0">
                <a:solidFill>
                  <a:schemeClr val="accent1">
                    <a:lumMod val="50000"/>
                  </a:schemeClr>
                </a:solidFill>
                <a:ea typeface="Roboto"/>
                <a:cs typeface="Roboto"/>
                <a:sym typeface="Roboto"/>
              </a:rPr>
              <a:t>de segunda generación.</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Si el destinatario último tiene más de 10 vehículos, se deberá instalar como mínimo </a:t>
            </a:r>
            <a:r>
              <a:rPr lang="es-ES" sz="1400" b="1" dirty="0">
                <a:solidFill>
                  <a:schemeClr val="accent1">
                    <a:lumMod val="50000"/>
                  </a:schemeClr>
                </a:solidFill>
                <a:ea typeface="Roboto"/>
                <a:cs typeface="Roboto"/>
                <a:sym typeface="Roboto"/>
              </a:rPr>
              <a:t>diez sistemas de tacógrafos inteligentes </a:t>
            </a:r>
            <a:r>
              <a:rPr lang="es-ES" sz="1400" dirty="0">
                <a:solidFill>
                  <a:schemeClr val="accent1">
                    <a:lumMod val="50000"/>
                  </a:schemeClr>
                </a:solidFill>
                <a:ea typeface="Roboto"/>
                <a:cs typeface="Roboto"/>
                <a:sym typeface="Roboto"/>
              </a:rPr>
              <a:t>de segunda generación.</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2. Sistema de tacógrafo inteligente de segunda generación</a:t>
            </a:r>
          </a:p>
        </p:txBody>
      </p:sp>
    </p:spTree>
    <p:extLst>
      <p:ext uri="{BB962C8B-B14F-4D97-AF65-F5344CB8AC3E}">
        <p14:creationId xmlns:p14="http://schemas.microsoft.com/office/powerpoint/2010/main" val="84259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932156"/>
            <a:ext cx="9998399"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spcAft>
                <a:spcPts val="1000"/>
              </a:spcAft>
              <a:buClr>
                <a:srgbClr val="061745"/>
              </a:buClr>
              <a:buSzPts val="1800"/>
            </a:pPr>
            <a:r>
              <a:rPr lang="es-ES" sz="2400" dirty="0">
                <a:solidFill>
                  <a:schemeClr val="accent1">
                    <a:lumMod val="50000"/>
                  </a:schemeClr>
                </a:solidFill>
                <a:ea typeface="Roboto"/>
                <a:cs typeface="Roboto"/>
                <a:sym typeface="Roboto"/>
              </a:rPr>
              <a:t>Contenidos mínimos de la actuación subvencionable:</a:t>
            </a:r>
          </a:p>
          <a:p>
            <a:pPr marL="285750" indent="-285750" algn="just">
              <a:spcAft>
                <a:spcPts val="1000"/>
              </a:spcAft>
              <a:buClr>
                <a:srgbClr val="061745"/>
              </a:buClr>
              <a:buSzPts val="1800"/>
              <a:buFontTx/>
              <a:buChar char="-"/>
            </a:pPr>
            <a:r>
              <a:rPr lang="es-ES" sz="2400" b="1" dirty="0">
                <a:solidFill>
                  <a:schemeClr val="accent1">
                    <a:lumMod val="50000"/>
                  </a:schemeClr>
                </a:solidFill>
                <a:ea typeface="Roboto"/>
                <a:cs typeface="Roboto"/>
                <a:sym typeface="Roboto"/>
              </a:rPr>
              <a:t>Servicio técnico de integración y/o actualización de los sistemas de gestión de las empresas </a:t>
            </a:r>
            <a:r>
              <a:rPr lang="es-ES" sz="2400" dirty="0">
                <a:solidFill>
                  <a:schemeClr val="accent1">
                    <a:lumMod val="50000"/>
                  </a:schemeClr>
                </a:solidFill>
                <a:ea typeface="Roboto"/>
                <a:cs typeface="Roboto"/>
                <a:sym typeface="Roboto"/>
              </a:rPr>
              <a:t>para que sean compatibles con la generación de documentos de control electrónicos (</a:t>
            </a:r>
            <a:r>
              <a:rPr lang="es-ES" sz="2400" dirty="0" err="1">
                <a:solidFill>
                  <a:schemeClr val="accent1">
                    <a:lumMod val="50000"/>
                  </a:schemeClr>
                </a:solidFill>
                <a:ea typeface="Roboto"/>
                <a:cs typeface="Roboto"/>
                <a:sym typeface="Roboto"/>
              </a:rPr>
              <a:t>eCMR</a:t>
            </a:r>
            <a:r>
              <a:rPr lang="es-ES" sz="2400" dirty="0">
                <a:solidFill>
                  <a:schemeClr val="accent1">
                    <a:lumMod val="50000"/>
                  </a:schemeClr>
                </a:solidFill>
                <a:ea typeface="Roboto"/>
                <a:cs typeface="Roboto"/>
                <a:sym typeface="Roboto"/>
              </a:rPr>
              <a:t> y el documento administrativo de control en formato electrónico).</a:t>
            </a:r>
          </a:p>
          <a:p>
            <a:pPr marL="285750" indent="-285750" algn="just">
              <a:spcAft>
                <a:spcPts val="1000"/>
              </a:spcAft>
              <a:buClr>
                <a:srgbClr val="061745"/>
              </a:buClr>
              <a:buSzPts val="1800"/>
              <a:buFontTx/>
              <a:buChar char="-"/>
            </a:pPr>
            <a:r>
              <a:rPr lang="es-ES" sz="2400" b="1" dirty="0">
                <a:solidFill>
                  <a:schemeClr val="accent1">
                    <a:lumMod val="50000"/>
                  </a:schemeClr>
                </a:solidFill>
                <a:ea typeface="Roboto"/>
                <a:cs typeface="Roboto"/>
                <a:sym typeface="Roboto"/>
              </a:rPr>
              <a:t>Formación</a:t>
            </a:r>
            <a:r>
              <a:rPr lang="es-ES" sz="2400" dirty="0">
                <a:solidFill>
                  <a:schemeClr val="accent1">
                    <a:lumMod val="50000"/>
                  </a:schemeClr>
                </a:solidFill>
                <a:ea typeface="Roboto"/>
                <a:cs typeface="Roboto"/>
                <a:sym typeface="Roboto"/>
              </a:rPr>
              <a:t> sobre el uso de los sistemas, con el fin de que puedan emitir documentos de control electrónicos. La formación deberá incluir sesiones prácticas del uso de las herramientas una vez integradas, así como sesiones informativas que permitan el máximo aprovechamiento con otras tecnologías que permitan mejorar la coordinación en la cadena de transporte.</a:t>
            </a:r>
          </a:p>
          <a:p>
            <a:pPr marL="285750" indent="-285750" algn="just">
              <a:spcAft>
                <a:spcPts val="1000"/>
              </a:spcAft>
              <a:buClr>
                <a:srgbClr val="061745"/>
              </a:buClr>
              <a:buSzPts val="1800"/>
              <a:buFontTx/>
              <a:buChar char="-"/>
            </a:pPr>
            <a:r>
              <a:rPr lang="es-ES" sz="2400" dirty="0">
                <a:solidFill>
                  <a:schemeClr val="accent1">
                    <a:lumMod val="50000"/>
                  </a:schemeClr>
                </a:solidFill>
                <a:ea typeface="Roboto"/>
                <a:cs typeface="Roboto"/>
                <a:sym typeface="Roboto"/>
              </a:rPr>
              <a:t>Licencia por </a:t>
            </a:r>
            <a:r>
              <a:rPr lang="es-ES" sz="2400" b="1" dirty="0">
                <a:solidFill>
                  <a:schemeClr val="accent1">
                    <a:lumMod val="50000"/>
                  </a:schemeClr>
                </a:solidFill>
                <a:ea typeface="Roboto"/>
                <a:cs typeface="Roboto"/>
                <a:sym typeface="Roboto"/>
              </a:rPr>
              <a:t>un año</a:t>
            </a:r>
            <a:r>
              <a:rPr lang="es-ES" sz="2400" dirty="0">
                <a:solidFill>
                  <a:schemeClr val="accent1">
                    <a:lumMod val="50000"/>
                  </a:schemeClr>
                </a:solidFill>
                <a:ea typeface="Roboto"/>
                <a:cs typeface="Roboto"/>
                <a:sym typeface="Roboto"/>
              </a:rPr>
              <a:t>.</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3. Integración de documentos de control electrónicos en los sistemas de gestión</a:t>
            </a:r>
          </a:p>
        </p:txBody>
      </p:sp>
    </p:spTree>
    <p:extLst>
      <p:ext uri="{BB962C8B-B14F-4D97-AF65-F5344CB8AC3E}">
        <p14:creationId xmlns:p14="http://schemas.microsoft.com/office/powerpoint/2010/main" val="132008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932156"/>
            <a:ext cx="9998399"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algn="just">
              <a:spcAft>
                <a:spcPts val="1000"/>
              </a:spcAft>
              <a:buClr>
                <a:srgbClr val="061745"/>
              </a:buClr>
              <a:buSzPts val="1800"/>
            </a:pPr>
            <a:r>
              <a:rPr lang="es-ES" sz="1400" dirty="0">
                <a:solidFill>
                  <a:schemeClr val="accent1">
                    <a:lumMod val="50000"/>
                  </a:schemeClr>
                </a:solidFill>
                <a:ea typeface="Roboto"/>
                <a:cs typeface="Roboto"/>
                <a:sym typeface="Roboto"/>
              </a:rPr>
              <a:t>Contenidos mínimos de la actuación subvencionable:</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t>
            </a:r>
            <a:r>
              <a:rPr lang="es-ES" sz="1400" b="1" dirty="0">
                <a:solidFill>
                  <a:schemeClr val="accent1">
                    <a:lumMod val="50000"/>
                  </a:schemeClr>
                </a:solidFill>
                <a:ea typeface="Roboto"/>
                <a:cs typeface="Roboto"/>
                <a:sym typeface="Roboto"/>
              </a:rPr>
              <a:t>Servicio TMS/ERP:</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O En el caso del servicio TMS, incluyendo la </a:t>
            </a:r>
            <a:r>
              <a:rPr lang="es-ES" sz="1400" b="1" dirty="0">
                <a:solidFill>
                  <a:schemeClr val="accent1">
                    <a:lumMod val="50000"/>
                  </a:schemeClr>
                </a:solidFill>
                <a:ea typeface="Roboto"/>
                <a:cs typeface="Roboto"/>
                <a:sym typeface="Roboto"/>
              </a:rPr>
              <a:t>suscripción durante dos años y el hardware necesario</a:t>
            </a:r>
            <a:r>
              <a:rPr lang="es-ES" sz="1400" dirty="0">
                <a:solidFill>
                  <a:schemeClr val="accent1">
                    <a:lumMod val="50000"/>
                  </a:schemeClr>
                </a:solidFill>
                <a:ea typeface="Roboto"/>
                <a:cs typeface="Roboto"/>
                <a:sym typeface="Roboto"/>
              </a:rPr>
              <a:t>, que deberá incluir las siguientes funciones:</a:t>
            </a:r>
          </a:p>
          <a:p>
            <a:pPr marL="171450" indent="-171450" algn="just">
              <a:spcAft>
                <a:spcPts val="1000"/>
              </a:spcAft>
              <a:buClr>
                <a:srgbClr val="061745"/>
              </a:buClr>
              <a:buSzPts val="1800"/>
              <a:buFont typeface="Wingdings" panose="05000000000000000000" pitchFamily="2" charset="2"/>
              <a:buChar char="§"/>
            </a:pPr>
            <a:r>
              <a:rPr lang="es-ES" sz="1400" dirty="0">
                <a:solidFill>
                  <a:schemeClr val="accent1">
                    <a:lumMod val="50000"/>
                  </a:schemeClr>
                </a:solidFill>
                <a:ea typeface="Roboto"/>
                <a:cs typeface="Roboto"/>
                <a:sym typeface="Roboto"/>
              </a:rPr>
              <a:t>Geolocalización de vehículos (opcional).</a:t>
            </a:r>
          </a:p>
          <a:p>
            <a:pPr marL="171450" indent="-171450" algn="just">
              <a:spcAft>
                <a:spcPts val="1000"/>
              </a:spcAft>
              <a:buClr>
                <a:srgbClr val="061745"/>
              </a:buClr>
              <a:buSzPts val="1800"/>
              <a:buFont typeface="Wingdings" panose="05000000000000000000" pitchFamily="2" charset="2"/>
              <a:buChar char="§"/>
            </a:pPr>
            <a:r>
              <a:rPr lang="es-ES" sz="1400" dirty="0">
                <a:solidFill>
                  <a:schemeClr val="accent1">
                    <a:lumMod val="50000"/>
                  </a:schemeClr>
                </a:solidFill>
                <a:ea typeface="Roboto"/>
                <a:cs typeface="Roboto"/>
                <a:sym typeface="Roboto"/>
              </a:rPr>
              <a:t>Control de flota (control de costes y conductores).</a:t>
            </a:r>
          </a:p>
          <a:p>
            <a:pPr marL="171450" indent="-171450" algn="just">
              <a:spcAft>
                <a:spcPts val="1000"/>
              </a:spcAft>
              <a:buClr>
                <a:srgbClr val="061745"/>
              </a:buClr>
              <a:buSzPts val="1800"/>
              <a:buFont typeface="Wingdings" panose="05000000000000000000" pitchFamily="2" charset="2"/>
              <a:buChar char="§"/>
            </a:pPr>
            <a:r>
              <a:rPr lang="es-ES" sz="1400" dirty="0">
                <a:solidFill>
                  <a:schemeClr val="accent1">
                    <a:lumMod val="50000"/>
                  </a:schemeClr>
                </a:solidFill>
                <a:ea typeface="Roboto"/>
                <a:cs typeface="Roboto"/>
                <a:sym typeface="Roboto"/>
              </a:rPr>
              <a:t>Integración con el </a:t>
            </a:r>
            <a:r>
              <a:rPr lang="es-ES" sz="1400" dirty="0" err="1">
                <a:solidFill>
                  <a:schemeClr val="accent1">
                    <a:lumMod val="50000"/>
                  </a:schemeClr>
                </a:solidFill>
                <a:ea typeface="Roboto"/>
                <a:cs typeface="Roboto"/>
                <a:sym typeface="Roboto"/>
              </a:rPr>
              <a:t>eCMR</a:t>
            </a:r>
            <a:r>
              <a:rPr lang="es-ES" sz="1400" dirty="0">
                <a:solidFill>
                  <a:schemeClr val="accent1">
                    <a:lumMod val="50000"/>
                  </a:schemeClr>
                </a:solidFill>
                <a:ea typeface="Roboto"/>
                <a:cs typeface="Roboto"/>
                <a:sym typeface="Roboto"/>
              </a:rPr>
              <a:t>, el documento administrativo de control en formato electrónico y la firma digital.</a:t>
            </a:r>
          </a:p>
          <a:p>
            <a:pPr marL="171450" indent="-171450" algn="just">
              <a:spcAft>
                <a:spcPts val="1000"/>
              </a:spcAft>
              <a:buClr>
                <a:srgbClr val="061745"/>
              </a:buClr>
              <a:buSzPts val="1800"/>
              <a:buFont typeface="Wingdings" panose="05000000000000000000" pitchFamily="2" charset="2"/>
              <a:buChar char="§"/>
            </a:pPr>
            <a:r>
              <a:rPr lang="es-ES" sz="1400" dirty="0">
                <a:solidFill>
                  <a:schemeClr val="accent1">
                    <a:lumMod val="50000"/>
                  </a:schemeClr>
                </a:solidFill>
                <a:ea typeface="Roboto"/>
                <a:cs typeface="Roboto"/>
                <a:sym typeface="Roboto"/>
              </a:rPr>
              <a:t>Control del tacógrafo inteligente de segunda generación.</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O En el caso del </a:t>
            </a:r>
            <a:r>
              <a:rPr lang="es-ES" sz="1400" b="1" dirty="0">
                <a:solidFill>
                  <a:schemeClr val="accent1">
                    <a:lumMod val="50000"/>
                  </a:schemeClr>
                </a:solidFill>
                <a:ea typeface="Roboto"/>
                <a:cs typeface="Roboto"/>
                <a:sym typeface="Roboto"/>
              </a:rPr>
              <a:t>servicio ERP</a:t>
            </a:r>
            <a:r>
              <a:rPr lang="es-ES" sz="1400" dirty="0">
                <a:solidFill>
                  <a:schemeClr val="accent1">
                    <a:lumMod val="50000"/>
                  </a:schemeClr>
                </a:solidFill>
                <a:ea typeface="Roboto"/>
                <a:cs typeface="Roboto"/>
                <a:sym typeface="Roboto"/>
              </a:rPr>
              <a:t>, incluyendo la </a:t>
            </a:r>
            <a:r>
              <a:rPr lang="es-ES" sz="1400" b="1" dirty="0">
                <a:solidFill>
                  <a:schemeClr val="accent1">
                    <a:lumMod val="50000"/>
                  </a:schemeClr>
                </a:solidFill>
                <a:ea typeface="Roboto"/>
                <a:cs typeface="Roboto"/>
                <a:sym typeface="Roboto"/>
              </a:rPr>
              <a:t>suscripción durante dos años y el hardware necesario</a:t>
            </a:r>
            <a:r>
              <a:rPr lang="es-ES" sz="1400" dirty="0">
                <a:solidFill>
                  <a:schemeClr val="accent1">
                    <a:lumMod val="50000"/>
                  </a:schemeClr>
                </a:solidFill>
                <a:ea typeface="Roboto"/>
                <a:cs typeface="Roboto"/>
                <a:sym typeface="Roboto"/>
              </a:rPr>
              <a:t>, debiendo incluir módulos relacionados con las actividades logísticas y de transporte de la empresa como:</a:t>
            </a:r>
          </a:p>
          <a:p>
            <a:pPr marL="171450" indent="-171450" algn="just">
              <a:spcAft>
                <a:spcPts val="1000"/>
              </a:spcAft>
              <a:buClr>
                <a:srgbClr val="061745"/>
              </a:buClr>
              <a:buSzPts val="1800"/>
              <a:buFont typeface="Wingdings" panose="05000000000000000000" pitchFamily="2" charset="2"/>
              <a:buChar char="§"/>
            </a:pPr>
            <a:r>
              <a:rPr lang="es-ES" sz="1400" dirty="0">
                <a:solidFill>
                  <a:schemeClr val="accent1">
                    <a:lumMod val="50000"/>
                  </a:schemeClr>
                </a:solidFill>
                <a:ea typeface="Roboto"/>
                <a:cs typeface="Roboto"/>
                <a:sym typeface="Roboto"/>
              </a:rPr>
              <a:t>Producción/Ciclo de </a:t>
            </a:r>
            <a:r>
              <a:rPr lang="es-ES" sz="1400" b="1" dirty="0">
                <a:solidFill>
                  <a:schemeClr val="accent1">
                    <a:lumMod val="50000"/>
                  </a:schemeClr>
                </a:solidFill>
                <a:ea typeface="Roboto"/>
                <a:cs typeface="Roboto"/>
                <a:sym typeface="Roboto"/>
              </a:rPr>
              <a:t>compras y ventas </a:t>
            </a:r>
            <a:r>
              <a:rPr lang="es-ES" sz="1400" dirty="0">
                <a:solidFill>
                  <a:schemeClr val="accent1">
                    <a:lumMod val="50000"/>
                  </a:schemeClr>
                </a:solidFill>
                <a:ea typeface="Roboto"/>
                <a:cs typeface="Roboto"/>
                <a:sym typeface="Roboto"/>
              </a:rPr>
              <a:t>(tickets, presupuestos, gestión de pedidos, albaranes, facturación…).</a:t>
            </a:r>
          </a:p>
          <a:p>
            <a:pPr marL="171450" indent="-171450" algn="just">
              <a:spcAft>
                <a:spcPts val="1000"/>
              </a:spcAft>
              <a:buClr>
                <a:srgbClr val="061745"/>
              </a:buClr>
              <a:buSzPts val="1800"/>
              <a:buFont typeface="Wingdings" panose="05000000000000000000" pitchFamily="2" charset="2"/>
              <a:buChar char="§"/>
            </a:pPr>
            <a:r>
              <a:rPr lang="es-ES" sz="1400" b="1" dirty="0">
                <a:solidFill>
                  <a:schemeClr val="accent1">
                    <a:lumMod val="50000"/>
                  </a:schemeClr>
                </a:solidFill>
                <a:ea typeface="Roboto"/>
                <a:cs typeface="Roboto"/>
                <a:sym typeface="Roboto"/>
              </a:rPr>
              <a:t>Gestión documental</a:t>
            </a:r>
            <a:r>
              <a:rPr lang="es-ES" sz="1400" dirty="0">
                <a:solidFill>
                  <a:schemeClr val="accent1">
                    <a:lumMod val="50000"/>
                  </a:schemeClr>
                </a:solidFill>
                <a:ea typeface="Roboto"/>
                <a:cs typeface="Roboto"/>
                <a:sym typeface="Roboto"/>
              </a:rPr>
              <a:t> (facturas, documentos, cartas de porte, </a:t>
            </a:r>
            <a:r>
              <a:rPr lang="es-ES" sz="1400" dirty="0" err="1">
                <a:solidFill>
                  <a:schemeClr val="accent1">
                    <a:lumMod val="50000"/>
                  </a:schemeClr>
                </a:solidFill>
                <a:ea typeface="Roboto"/>
                <a:cs typeface="Roboto"/>
                <a:sym typeface="Roboto"/>
              </a:rPr>
              <a:t>eCMR</a:t>
            </a:r>
            <a:r>
              <a:rPr lang="es-ES" sz="1400" dirty="0">
                <a:solidFill>
                  <a:schemeClr val="accent1">
                    <a:lumMod val="50000"/>
                  </a:schemeClr>
                </a:solidFill>
                <a:ea typeface="Roboto"/>
                <a:cs typeface="Roboto"/>
                <a:sym typeface="Roboto"/>
              </a:rPr>
              <a:t>, documento administrativo de control en formato electrónico…).</a:t>
            </a:r>
          </a:p>
          <a:p>
            <a:pPr algn="just">
              <a:spcAft>
                <a:spcPts val="1000"/>
              </a:spcAft>
              <a:buClr>
                <a:srgbClr val="061745"/>
              </a:buClr>
              <a:buSzPts val="1800"/>
            </a:pPr>
            <a:r>
              <a:rPr lang="es-ES" sz="1400" dirty="0">
                <a:solidFill>
                  <a:schemeClr val="accent1">
                    <a:lumMod val="50000"/>
                  </a:schemeClr>
                </a:solidFill>
                <a:ea typeface="Roboto"/>
                <a:cs typeface="Roboto"/>
                <a:sym typeface="Roboto"/>
              </a:rPr>
              <a:t>- </a:t>
            </a:r>
            <a:r>
              <a:rPr lang="es-ES" sz="1400" b="1" dirty="0">
                <a:solidFill>
                  <a:schemeClr val="accent1">
                    <a:lumMod val="50000"/>
                  </a:schemeClr>
                </a:solidFill>
                <a:ea typeface="Roboto"/>
                <a:cs typeface="Roboto"/>
                <a:sym typeface="Roboto"/>
              </a:rPr>
              <a:t>Formación sobre el uso de los sistemas</a:t>
            </a:r>
            <a:r>
              <a:rPr lang="es-ES" sz="1400" dirty="0">
                <a:solidFill>
                  <a:schemeClr val="accent1">
                    <a:lumMod val="50000"/>
                  </a:schemeClr>
                </a:solidFill>
                <a:ea typeface="Roboto"/>
                <a:cs typeface="Roboto"/>
                <a:sym typeface="Roboto"/>
              </a:rPr>
              <a:t>, sus beneficios y las posibilidades de gestión y de valor añadido derivadas. </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4. Implantación de sistemas TMS/ERP</a:t>
            </a:r>
          </a:p>
        </p:txBody>
      </p:sp>
    </p:spTree>
    <p:extLst>
      <p:ext uri="{BB962C8B-B14F-4D97-AF65-F5344CB8AC3E}">
        <p14:creationId xmlns:p14="http://schemas.microsoft.com/office/powerpoint/2010/main" val="267160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74EDD-1A6C-4334-A65E-01A0CA6C7B3C}"/>
              </a:ext>
            </a:extLst>
          </p:cNvPr>
          <p:cNvSpPr>
            <a:spLocks noGrp="1"/>
          </p:cNvSpPr>
          <p:nvPr>
            <p:ph type="title"/>
          </p:nvPr>
        </p:nvSpPr>
        <p:spPr/>
        <p:txBody>
          <a:bodyPr/>
          <a:lstStyle/>
          <a:p>
            <a:endParaRPr lang="es-ES"/>
          </a:p>
        </p:txBody>
      </p:sp>
      <p:pic>
        <p:nvPicPr>
          <p:cNvPr id="5" name="Imagen 4">
            <a:extLst>
              <a:ext uri="{FF2B5EF4-FFF2-40B4-BE49-F238E27FC236}">
                <a16:creationId xmlns:a16="http://schemas.microsoft.com/office/drawing/2014/main" id="{8ECE78FE-100E-431B-A775-252DE37E47C6}"/>
              </a:ext>
            </a:extLst>
          </p:cNvPr>
          <p:cNvPicPr>
            <a:picLocks noChangeAspect="1"/>
          </p:cNvPicPr>
          <p:nvPr/>
        </p:nvPicPr>
        <p:blipFill>
          <a:blip r:embed="rId2"/>
          <a:stretch>
            <a:fillRect/>
          </a:stretch>
        </p:blipFill>
        <p:spPr>
          <a:xfrm>
            <a:off x="-32874" y="97334"/>
            <a:ext cx="12224874" cy="6789460"/>
          </a:xfrm>
          <a:prstGeom prst="rect">
            <a:avLst/>
          </a:prstGeom>
        </p:spPr>
      </p:pic>
      <p:sp>
        <p:nvSpPr>
          <p:cNvPr id="6" name="CuadroTexto 5">
            <a:extLst>
              <a:ext uri="{FF2B5EF4-FFF2-40B4-BE49-F238E27FC236}">
                <a16:creationId xmlns:a16="http://schemas.microsoft.com/office/drawing/2014/main" id="{40FAB234-9D00-43D1-9CF9-8E9D1FFC99EB}"/>
              </a:ext>
            </a:extLst>
          </p:cNvPr>
          <p:cNvSpPr txBox="1"/>
          <p:nvPr/>
        </p:nvSpPr>
        <p:spPr>
          <a:xfrm>
            <a:off x="1386921" y="2977445"/>
            <a:ext cx="9064503" cy="1030410"/>
          </a:xfrm>
          <a:prstGeom prst="rect">
            <a:avLst/>
          </a:prstGeom>
          <a:noFill/>
        </p:spPr>
        <p:txBody>
          <a:bodyPr wrap="square">
            <a:spAutoFit/>
          </a:bodyPr>
          <a:lstStyle/>
          <a:p>
            <a:pPr algn="ctr"/>
            <a:r>
              <a:rPr lang="es-ES" sz="3048" b="1" dirty="0">
                <a:solidFill>
                  <a:prstClr val="white"/>
                </a:solidFill>
                <a:latin typeface="Calibri"/>
              </a:rPr>
              <a:t>CONTEXTO DENTRO DEL PRTR</a:t>
            </a:r>
          </a:p>
          <a:p>
            <a:pPr defTabSz="774131">
              <a:defRPr/>
            </a:pPr>
            <a:endParaRPr lang="es-ES" sz="3048" dirty="0">
              <a:solidFill>
                <a:prstClr val="white"/>
              </a:solidFill>
              <a:latin typeface="Calibri"/>
            </a:endParaRPr>
          </a:p>
        </p:txBody>
      </p:sp>
      <p:pic>
        <p:nvPicPr>
          <p:cNvPr id="7" name="Picture 10">
            <a:extLst>
              <a:ext uri="{FF2B5EF4-FFF2-40B4-BE49-F238E27FC236}">
                <a16:creationId xmlns:a16="http://schemas.microsoft.com/office/drawing/2014/main" id="{5D27204F-5C08-4C96-A8CB-96B0976BE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50" y="5801061"/>
            <a:ext cx="3126738" cy="829060"/>
          </a:xfrm>
          <a:prstGeom prst="rect">
            <a:avLst/>
          </a:prstGeom>
        </p:spPr>
      </p:pic>
      <p:pic>
        <p:nvPicPr>
          <p:cNvPr id="8" name="Picture 11">
            <a:extLst>
              <a:ext uri="{FF2B5EF4-FFF2-40B4-BE49-F238E27FC236}">
                <a16:creationId xmlns:a16="http://schemas.microsoft.com/office/drawing/2014/main" id="{446F9CDC-59D3-4AD8-ABA6-D1BD7C0BB021}"/>
              </a:ext>
            </a:extLst>
          </p:cNvPr>
          <p:cNvPicPr>
            <a:picLocks noChangeAspect="1"/>
          </p:cNvPicPr>
          <p:nvPr/>
        </p:nvPicPr>
        <p:blipFill>
          <a:blip r:embed="rId4"/>
          <a:stretch>
            <a:fillRect/>
          </a:stretch>
        </p:blipFill>
        <p:spPr>
          <a:xfrm>
            <a:off x="8484884" y="5843299"/>
            <a:ext cx="3017538" cy="744587"/>
          </a:xfrm>
          <a:prstGeom prst="rect">
            <a:avLst/>
          </a:prstGeom>
        </p:spPr>
      </p:pic>
    </p:spTree>
    <p:extLst>
      <p:ext uri="{BB962C8B-B14F-4D97-AF65-F5344CB8AC3E}">
        <p14:creationId xmlns:p14="http://schemas.microsoft.com/office/powerpoint/2010/main" val="86551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 Categorías a las que se puede optar</a:t>
            </a:r>
          </a:p>
        </p:txBody>
      </p:sp>
      <p:pic>
        <p:nvPicPr>
          <p:cNvPr id="5" name="Imagen 4">
            <a:extLst>
              <a:ext uri="{FF2B5EF4-FFF2-40B4-BE49-F238E27FC236}">
                <a16:creationId xmlns:a16="http://schemas.microsoft.com/office/drawing/2014/main" id="{F1BFE80A-ECD5-2ECA-1559-37DEEF0072AA}"/>
              </a:ext>
            </a:extLst>
          </p:cNvPr>
          <p:cNvPicPr>
            <a:picLocks noChangeAspect="1"/>
          </p:cNvPicPr>
          <p:nvPr/>
        </p:nvPicPr>
        <p:blipFill>
          <a:blip r:embed="rId2"/>
          <a:stretch>
            <a:fillRect/>
          </a:stretch>
        </p:blipFill>
        <p:spPr>
          <a:xfrm>
            <a:off x="3448640" y="465830"/>
            <a:ext cx="6953792" cy="5926340"/>
          </a:xfrm>
          <a:prstGeom prst="rect">
            <a:avLst/>
          </a:prstGeom>
        </p:spPr>
      </p:pic>
    </p:spTree>
    <p:extLst>
      <p:ext uri="{BB962C8B-B14F-4D97-AF65-F5344CB8AC3E}">
        <p14:creationId xmlns:p14="http://schemas.microsoft.com/office/powerpoint/2010/main" val="289734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932156"/>
            <a:ext cx="9998399"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marL="342900" indent="-342900" algn="just">
              <a:spcAft>
                <a:spcPts val="1000"/>
              </a:spcAft>
              <a:buClr>
                <a:srgbClr val="061745"/>
              </a:buClr>
              <a:buSzPts val="1800"/>
              <a:buFontTx/>
              <a:buAutoNum type="arabicPeriod"/>
            </a:pPr>
            <a:r>
              <a:rPr lang="es-ES" sz="2400" dirty="0">
                <a:solidFill>
                  <a:schemeClr val="accent1">
                    <a:lumMod val="50000"/>
                  </a:schemeClr>
                </a:solidFill>
                <a:ea typeface="Roboto"/>
                <a:cs typeface="Roboto"/>
                <a:sym typeface="Roboto"/>
              </a:rPr>
              <a:t>La </a:t>
            </a:r>
            <a:r>
              <a:rPr lang="es-ES" sz="2400" b="1" dirty="0">
                <a:solidFill>
                  <a:schemeClr val="accent1">
                    <a:lumMod val="50000"/>
                  </a:schemeClr>
                </a:solidFill>
                <a:ea typeface="Roboto"/>
                <a:cs typeface="Roboto"/>
                <a:sym typeface="Roboto"/>
              </a:rPr>
              <a:t>cuantía</a:t>
            </a:r>
            <a:r>
              <a:rPr lang="es-ES" sz="2400" dirty="0">
                <a:solidFill>
                  <a:schemeClr val="accent1">
                    <a:lumMod val="50000"/>
                  </a:schemeClr>
                </a:solidFill>
                <a:ea typeface="Roboto"/>
                <a:cs typeface="Roboto"/>
                <a:sym typeface="Roboto"/>
              </a:rPr>
              <a:t> de las ayudas dependerá del </a:t>
            </a:r>
            <a:r>
              <a:rPr lang="es-ES" sz="2400" b="1" dirty="0">
                <a:solidFill>
                  <a:schemeClr val="accent1">
                    <a:lumMod val="50000"/>
                  </a:schemeClr>
                </a:solidFill>
                <a:ea typeface="Roboto"/>
                <a:cs typeface="Roboto"/>
                <a:sym typeface="Roboto"/>
              </a:rPr>
              <a:t>tipo de servicio </a:t>
            </a:r>
            <a:r>
              <a:rPr lang="es-ES" sz="2400" dirty="0">
                <a:solidFill>
                  <a:schemeClr val="accent1">
                    <a:lumMod val="50000"/>
                  </a:schemeClr>
                </a:solidFill>
                <a:ea typeface="Roboto"/>
                <a:cs typeface="Roboto"/>
                <a:sym typeface="Roboto"/>
              </a:rPr>
              <a:t>que preste el destinatario último y de su </a:t>
            </a:r>
            <a:r>
              <a:rPr lang="es-ES" sz="2400" b="1" dirty="0">
                <a:solidFill>
                  <a:schemeClr val="accent1">
                    <a:lumMod val="50000"/>
                  </a:schemeClr>
                </a:solidFill>
                <a:ea typeface="Roboto"/>
                <a:cs typeface="Roboto"/>
                <a:sym typeface="Roboto"/>
              </a:rPr>
              <a:t>tamaño</a:t>
            </a:r>
            <a:r>
              <a:rPr lang="es-ES" sz="2400" dirty="0">
                <a:solidFill>
                  <a:schemeClr val="accent1">
                    <a:lumMod val="50000"/>
                  </a:schemeClr>
                </a:solidFill>
                <a:ea typeface="Roboto"/>
                <a:cs typeface="Roboto"/>
                <a:sym typeface="Roboto"/>
              </a:rPr>
              <a:t> (número de empleados y número de vehículos).</a:t>
            </a:r>
          </a:p>
          <a:p>
            <a:pPr marL="342900" indent="-342900" algn="just">
              <a:spcAft>
                <a:spcPts val="1000"/>
              </a:spcAft>
              <a:buClr>
                <a:srgbClr val="061745"/>
              </a:buClr>
              <a:buSzPts val="1800"/>
              <a:buFontTx/>
              <a:buAutoNum type="arabicPeriod"/>
            </a:pPr>
            <a:r>
              <a:rPr lang="es-ES" sz="2400" dirty="0">
                <a:solidFill>
                  <a:schemeClr val="accent1">
                    <a:lumMod val="50000"/>
                  </a:schemeClr>
                </a:solidFill>
                <a:ea typeface="Roboto"/>
                <a:cs typeface="Roboto"/>
                <a:sym typeface="Roboto"/>
              </a:rPr>
              <a:t>Cada destinatario último podrá elegir </a:t>
            </a:r>
            <a:r>
              <a:rPr lang="es-ES" sz="2400" b="1" dirty="0">
                <a:solidFill>
                  <a:schemeClr val="accent1">
                    <a:lumMod val="50000"/>
                  </a:schemeClr>
                </a:solidFill>
                <a:ea typeface="Roboto"/>
                <a:cs typeface="Roboto"/>
                <a:sym typeface="Roboto"/>
              </a:rPr>
              <a:t>hasta dos soluciones </a:t>
            </a:r>
            <a:r>
              <a:rPr lang="es-ES" sz="2400" dirty="0">
                <a:solidFill>
                  <a:schemeClr val="accent1">
                    <a:lumMod val="50000"/>
                  </a:schemeClr>
                </a:solidFill>
                <a:ea typeface="Roboto"/>
                <a:cs typeface="Roboto"/>
                <a:sym typeface="Roboto"/>
              </a:rPr>
              <a:t>de modernización de entre las que sean elegibles según su tamaño y tipo de actividad.</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Cuantías</a:t>
            </a:r>
          </a:p>
        </p:txBody>
      </p:sp>
    </p:spTree>
    <p:extLst>
      <p:ext uri="{BB962C8B-B14F-4D97-AF65-F5344CB8AC3E}">
        <p14:creationId xmlns:p14="http://schemas.microsoft.com/office/powerpoint/2010/main" val="62240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Importes de las</a:t>
            </a:r>
          </a:p>
          <a:p>
            <a:pPr algn="ctr"/>
            <a:r>
              <a:rPr lang="es-ES" sz="2000" dirty="0"/>
              <a:t>actuaciones </a:t>
            </a:r>
            <a:r>
              <a:rPr lang="es-ES" dirty="0"/>
              <a:t>subvencionables</a:t>
            </a:r>
            <a:endParaRPr lang="es-ES" sz="2000" dirty="0"/>
          </a:p>
        </p:txBody>
      </p:sp>
      <p:graphicFrame>
        <p:nvGraphicFramePr>
          <p:cNvPr id="2" name="Tabla 1">
            <a:extLst>
              <a:ext uri="{FF2B5EF4-FFF2-40B4-BE49-F238E27FC236}">
                <a16:creationId xmlns:a16="http://schemas.microsoft.com/office/drawing/2014/main" id="{458BB307-F732-3058-3CFC-3A5AC0640D6A}"/>
              </a:ext>
            </a:extLst>
          </p:cNvPr>
          <p:cNvGraphicFramePr>
            <a:graphicFrameLocks noGrp="1"/>
          </p:cNvGraphicFramePr>
          <p:nvPr/>
        </p:nvGraphicFramePr>
        <p:xfrm>
          <a:off x="2354350" y="572569"/>
          <a:ext cx="9302112" cy="6164900"/>
        </p:xfrm>
        <a:graphic>
          <a:graphicData uri="http://schemas.openxmlformats.org/drawingml/2006/table">
            <a:tbl>
              <a:tblPr firstRow="1" firstCol="1" bandRow="1">
                <a:tableStyleId>{5C22544A-7EE6-4342-B048-85BDC9FD1C3A}</a:tableStyleId>
              </a:tblPr>
              <a:tblGrid>
                <a:gridCol w="2190990">
                  <a:extLst>
                    <a:ext uri="{9D8B030D-6E8A-4147-A177-3AD203B41FA5}">
                      <a16:colId xmlns:a16="http://schemas.microsoft.com/office/drawing/2014/main" val="1396189990"/>
                    </a:ext>
                  </a:extLst>
                </a:gridCol>
                <a:gridCol w="1185187">
                  <a:extLst>
                    <a:ext uri="{9D8B030D-6E8A-4147-A177-3AD203B41FA5}">
                      <a16:colId xmlns:a16="http://schemas.microsoft.com/office/drawing/2014/main" val="1540432026"/>
                    </a:ext>
                  </a:extLst>
                </a:gridCol>
                <a:gridCol w="1185187">
                  <a:extLst>
                    <a:ext uri="{9D8B030D-6E8A-4147-A177-3AD203B41FA5}">
                      <a16:colId xmlns:a16="http://schemas.microsoft.com/office/drawing/2014/main" val="2283117102"/>
                    </a:ext>
                  </a:extLst>
                </a:gridCol>
                <a:gridCol w="1185187">
                  <a:extLst>
                    <a:ext uri="{9D8B030D-6E8A-4147-A177-3AD203B41FA5}">
                      <a16:colId xmlns:a16="http://schemas.microsoft.com/office/drawing/2014/main" val="1659095467"/>
                    </a:ext>
                  </a:extLst>
                </a:gridCol>
                <a:gridCol w="1185187">
                  <a:extLst>
                    <a:ext uri="{9D8B030D-6E8A-4147-A177-3AD203B41FA5}">
                      <a16:colId xmlns:a16="http://schemas.microsoft.com/office/drawing/2014/main" val="3664796753"/>
                    </a:ext>
                  </a:extLst>
                </a:gridCol>
                <a:gridCol w="1185187">
                  <a:extLst>
                    <a:ext uri="{9D8B030D-6E8A-4147-A177-3AD203B41FA5}">
                      <a16:colId xmlns:a16="http://schemas.microsoft.com/office/drawing/2014/main" val="3997292"/>
                    </a:ext>
                  </a:extLst>
                </a:gridCol>
                <a:gridCol w="1185187">
                  <a:extLst>
                    <a:ext uri="{9D8B030D-6E8A-4147-A177-3AD203B41FA5}">
                      <a16:colId xmlns:a16="http://schemas.microsoft.com/office/drawing/2014/main" val="2569759126"/>
                    </a:ext>
                  </a:extLst>
                </a:gridCol>
              </a:tblGrid>
              <a:tr h="132817">
                <a:tc rowSpan="2">
                  <a:txBody>
                    <a:bodyPr/>
                    <a:lstStyle/>
                    <a:p>
                      <a:pPr algn="ctr">
                        <a:lnSpc>
                          <a:spcPct val="115000"/>
                        </a:lnSpc>
                      </a:pPr>
                      <a:r>
                        <a:rPr lang="es-ES" sz="1050" dirty="0">
                          <a:effectLst/>
                        </a:rPr>
                        <a:t>Categorías de Soluciones de Modernización</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gridSpan="6">
                  <a:txBody>
                    <a:bodyPr/>
                    <a:lstStyle/>
                    <a:p>
                      <a:pPr algn="ctr">
                        <a:lnSpc>
                          <a:spcPct val="115000"/>
                        </a:lnSpc>
                      </a:pPr>
                      <a:r>
                        <a:rPr lang="es-ES" sz="1050" dirty="0">
                          <a:effectLst/>
                        </a:rPr>
                        <a:t>Ayudas por segmento para las Categorías de Soluciones de Modernización</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3759180"/>
                  </a:ext>
                </a:extLst>
              </a:tr>
              <a:tr h="421965">
                <a:tc vMerge="1">
                  <a:txBody>
                    <a:bodyPr/>
                    <a:lstStyle/>
                    <a:p>
                      <a:endParaRPr lang="es-ES"/>
                    </a:p>
                  </a:txBody>
                  <a:tcPr/>
                </a:tc>
                <a:tc>
                  <a:txBody>
                    <a:bodyPr/>
                    <a:lstStyle/>
                    <a:p>
                      <a:pPr algn="ctr">
                        <a:lnSpc>
                          <a:spcPct val="115000"/>
                        </a:lnSpc>
                      </a:pPr>
                      <a:r>
                        <a:rPr lang="es-ES" sz="1050">
                          <a:effectLst/>
                        </a:rPr>
                        <a:t>Hasta 3 empleados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De más de 3 empleados hasta 10 empleados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De más de 10 hasta 249 empleados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Hasta 3 vehículos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De más de 3 vehículos hasta 10 vehículos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De más de 10 vehículos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1190730371"/>
                  </a:ext>
                </a:extLst>
              </a:tr>
              <a:tr h="561068">
                <a:tc>
                  <a:txBody>
                    <a:bodyPr/>
                    <a:lstStyle/>
                    <a:p>
                      <a:pPr>
                        <a:lnSpc>
                          <a:spcPct val="115000"/>
                        </a:lnSpc>
                      </a:pPr>
                      <a:r>
                        <a:rPr lang="es-ES" sz="1050" dirty="0">
                          <a:effectLst/>
                        </a:rPr>
                        <a:t>1. Gestión de documentos de control electrónicos</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600 €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1.300 €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4.000 €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860279567"/>
                  </a:ext>
                </a:extLst>
              </a:tr>
              <a:tr h="561068">
                <a:tc>
                  <a:txBody>
                    <a:bodyPr/>
                    <a:lstStyle/>
                    <a:p>
                      <a:pPr>
                        <a:lnSpc>
                          <a:spcPct val="115000"/>
                        </a:lnSpc>
                      </a:pPr>
                      <a:r>
                        <a:rPr lang="es-ES" sz="1050">
                          <a:effectLst/>
                        </a:rPr>
                        <a:t>2. Sistema de tacógrafo inteligente de segunda generación</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3.000 €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7.000 €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12.000 €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3505497698"/>
                  </a:ext>
                </a:extLst>
              </a:tr>
              <a:tr h="561068">
                <a:tc>
                  <a:txBody>
                    <a:bodyPr/>
                    <a:lstStyle/>
                    <a:p>
                      <a:pPr>
                        <a:lnSpc>
                          <a:spcPct val="115000"/>
                        </a:lnSpc>
                      </a:pPr>
                      <a:r>
                        <a:rPr lang="es-ES" sz="1050">
                          <a:effectLst/>
                        </a:rPr>
                        <a:t>3. Integración de documentos de control electrónicos en los sistemas de gestión</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3.000 €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7.000 €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lnSpc>
                          <a:spcPct val="115000"/>
                        </a:lnSpc>
                      </a:pPr>
                      <a:r>
                        <a:rPr lang="es-ES" sz="1050">
                          <a:effectLst/>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2843263791"/>
                  </a:ext>
                </a:extLst>
              </a:tr>
              <a:tr h="561068">
                <a:tc>
                  <a:txBody>
                    <a:bodyPr/>
                    <a:lstStyle/>
                    <a:p>
                      <a:pPr>
                        <a:lnSpc>
                          <a:spcPct val="115000"/>
                        </a:lnSpc>
                      </a:pPr>
                      <a:r>
                        <a:rPr lang="es-ES" sz="1050" dirty="0">
                          <a:effectLst/>
                        </a:rPr>
                        <a:t>4. Implantación de sistemas TMS (</a:t>
                      </a:r>
                      <a:r>
                        <a:rPr lang="es-ES" sz="1050" dirty="0" err="1">
                          <a:effectLst/>
                        </a:rPr>
                        <a:t>Transport</a:t>
                      </a:r>
                      <a:r>
                        <a:rPr lang="es-ES" sz="1050" dirty="0">
                          <a:effectLst/>
                        </a:rPr>
                        <a:t> Management </a:t>
                      </a:r>
                      <a:r>
                        <a:rPr lang="es-ES" sz="1050" dirty="0" err="1">
                          <a:effectLst/>
                        </a:rPr>
                        <a:t>System</a:t>
                      </a:r>
                      <a:r>
                        <a:rPr lang="es-ES" sz="1050" dirty="0">
                          <a:effectLst/>
                        </a:rPr>
                        <a:t>)/ERP (Enterprise </a:t>
                      </a:r>
                      <a:r>
                        <a:rPr lang="es-ES" sz="1050" dirty="0" err="1">
                          <a:effectLst/>
                        </a:rPr>
                        <a:t>Resource</a:t>
                      </a:r>
                      <a:r>
                        <a:rPr lang="es-ES" sz="1050" dirty="0">
                          <a:effectLst/>
                        </a:rPr>
                        <a:t> </a:t>
                      </a:r>
                      <a:r>
                        <a:rPr lang="es-ES" sz="1050" dirty="0" err="1">
                          <a:effectLst/>
                        </a:rPr>
                        <a:t>Planning</a:t>
                      </a:r>
                      <a:r>
                        <a:rPr lang="es-ES" sz="1050" dirty="0">
                          <a:effectLst/>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2.000 €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3820833252"/>
                  </a:ext>
                </a:extLst>
              </a:tr>
              <a:tr h="561068">
                <a:tc>
                  <a:txBody>
                    <a:bodyPr/>
                    <a:lstStyle/>
                    <a:p>
                      <a:pPr>
                        <a:lnSpc>
                          <a:spcPct val="115000"/>
                        </a:lnSpc>
                      </a:pPr>
                      <a:r>
                        <a:rPr lang="es-ES" sz="1050" dirty="0">
                          <a:effectLst/>
                        </a:rPr>
                        <a:t>5. Implantación de sistemas SAE (Sistema de Ayuda a la Explotación)</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3.000 €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7.000 €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12.000 €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3064705252"/>
                  </a:ext>
                </a:extLst>
              </a:tr>
              <a:tr h="561068">
                <a:tc>
                  <a:txBody>
                    <a:bodyPr/>
                    <a:lstStyle/>
                    <a:p>
                      <a:pPr>
                        <a:lnSpc>
                          <a:spcPct val="115000"/>
                        </a:lnSpc>
                      </a:pPr>
                      <a:r>
                        <a:rPr lang="es-ES" sz="1050">
                          <a:effectLst/>
                        </a:rPr>
                        <a:t>6. Actualización de sistemas SAE</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3.000 €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7.000 €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3400286232"/>
                  </a:ext>
                </a:extLst>
              </a:tr>
              <a:tr h="561068">
                <a:tc>
                  <a:txBody>
                    <a:bodyPr/>
                    <a:lstStyle/>
                    <a:p>
                      <a:pPr>
                        <a:lnSpc>
                          <a:spcPct val="115000"/>
                        </a:lnSpc>
                      </a:pPr>
                      <a:r>
                        <a:rPr lang="es-ES" sz="1050">
                          <a:effectLst/>
                        </a:rPr>
                        <a:t>7. Ayuda a los servicios de transporte de viajeros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 o</a:t>
                      </a:r>
                      <a:endParaRPr lang="es-ES" sz="1400">
                        <a:effectLst/>
                      </a:endParaRPr>
                    </a:p>
                    <a:p>
                      <a:pPr algn="ctr"/>
                      <a:r>
                        <a:rPr lang="es-ES" sz="1050">
                          <a:effectLst/>
                        </a:rPr>
                        <a:t>6.000 € (si se incluyen sistemas de conteo de pasajeros)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7.000 € o</a:t>
                      </a:r>
                      <a:endParaRPr lang="es-ES" sz="1400">
                        <a:effectLst/>
                      </a:endParaRPr>
                    </a:p>
                    <a:p>
                      <a:pPr algn="ctr"/>
                      <a:r>
                        <a:rPr lang="es-ES" sz="1050">
                          <a:effectLst/>
                        </a:rPr>
                        <a:t>9.000 € (si se incluyen sistemas de conteo de pasajeros)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10.000 € o</a:t>
                      </a:r>
                      <a:endParaRPr lang="es-ES" sz="1400">
                        <a:effectLst/>
                      </a:endParaRPr>
                    </a:p>
                    <a:p>
                      <a:pPr algn="ctr"/>
                      <a:r>
                        <a:rPr lang="es-ES" sz="1050">
                          <a:effectLst/>
                        </a:rPr>
                        <a:t>13.000 € (si se incluyen sistemas de conteo de pasajeros)</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1491195422"/>
                  </a:ext>
                </a:extLst>
              </a:tr>
              <a:tr h="561068">
                <a:tc>
                  <a:txBody>
                    <a:bodyPr/>
                    <a:lstStyle/>
                    <a:p>
                      <a:pPr>
                        <a:lnSpc>
                          <a:spcPct val="115000"/>
                        </a:lnSpc>
                      </a:pPr>
                      <a:r>
                        <a:rPr lang="es-ES" sz="1050">
                          <a:effectLst/>
                        </a:rPr>
                        <a:t>8. Implantación de aplicaciones para reclamaciones por medios electrónicos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7.000 €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10.000 €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3731163598"/>
                  </a:ext>
                </a:extLst>
              </a:tr>
              <a:tr h="561068">
                <a:tc>
                  <a:txBody>
                    <a:bodyPr/>
                    <a:lstStyle/>
                    <a:p>
                      <a:pPr>
                        <a:lnSpc>
                          <a:spcPct val="115000"/>
                        </a:lnSpc>
                      </a:pPr>
                      <a:r>
                        <a:rPr lang="es-ES" sz="1050">
                          <a:effectLst/>
                        </a:rPr>
                        <a:t>9. Mejora de sistemas de ticketing</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3.000 €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a:effectLst/>
                        </a:rPr>
                        <a:t>5.000 €</a:t>
                      </a:r>
                      <a:endPar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tc>
                  <a:txBody>
                    <a:bodyPr/>
                    <a:lstStyle/>
                    <a:p>
                      <a:pPr algn="ctr"/>
                      <a:r>
                        <a:rPr lang="es-ES" sz="1050" dirty="0">
                          <a:effectLst/>
                        </a:rPr>
                        <a:t>7.000 €</a:t>
                      </a:r>
                      <a:endPar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804" marR="48804" marT="0" marB="0" anchor="ctr"/>
                </a:tc>
                <a:extLst>
                  <a:ext uri="{0D108BD9-81ED-4DB2-BD59-A6C34878D82A}">
                    <a16:rowId xmlns:a16="http://schemas.microsoft.com/office/drawing/2014/main" val="617563085"/>
                  </a:ext>
                </a:extLst>
              </a:tr>
            </a:tbl>
          </a:graphicData>
        </a:graphic>
      </p:graphicFrame>
    </p:spTree>
    <p:extLst>
      <p:ext uri="{BB962C8B-B14F-4D97-AF65-F5344CB8AC3E}">
        <p14:creationId xmlns:p14="http://schemas.microsoft.com/office/powerpoint/2010/main" val="48228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Web MITMA</a:t>
            </a:r>
          </a:p>
        </p:txBody>
      </p:sp>
      <p:sp>
        <p:nvSpPr>
          <p:cNvPr id="5" name="CuadroTexto 4">
            <a:extLst>
              <a:ext uri="{FF2B5EF4-FFF2-40B4-BE49-F238E27FC236}">
                <a16:creationId xmlns:a16="http://schemas.microsoft.com/office/drawing/2014/main" id="{7168FE6D-E367-398B-D70B-6FEC8479DCAF}"/>
              </a:ext>
            </a:extLst>
          </p:cNvPr>
          <p:cNvSpPr txBox="1"/>
          <p:nvPr/>
        </p:nvSpPr>
        <p:spPr>
          <a:xfrm>
            <a:off x="2110811" y="2873701"/>
            <a:ext cx="9494378" cy="1754326"/>
          </a:xfrm>
          <a:prstGeom prst="rect">
            <a:avLst/>
          </a:prstGeom>
          <a:noFill/>
        </p:spPr>
        <p:txBody>
          <a:bodyPr wrap="square">
            <a:spAutoFit/>
          </a:bodyPr>
          <a:lstStyle/>
          <a:p>
            <a:r>
              <a:rPr lang="es-ES" dirty="0">
                <a:hlinkClick r:id="rId3"/>
              </a:rPr>
              <a:t>Programa de modernización de empresas privadas (autónomos y pymes) de transporte de viajeros y mercancías por carretera | Ministerio de Transportes, Movilidad y Agenda Urbana (mitma.gob.es)</a:t>
            </a:r>
            <a:endParaRPr lang="es-ES" dirty="0"/>
          </a:p>
          <a:p>
            <a:endParaRPr lang="es-ES" dirty="0"/>
          </a:p>
          <a:p>
            <a:endParaRPr lang="es-ES" dirty="0"/>
          </a:p>
          <a:p>
            <a:pPr algn="ctr"/>
            <a:r>
              <a:rPr lang="es-ES" dirty="0"/>
              <a:t>(https://www.mitma.gob.es/ministerio/proyectos-singulares/prtr/transporte/programa-de-modernizacion-de-empresas-privadas-pymes-de-transporte-de-viajeros-y-mercancias-por-carretera)</a:t>
            </a:r>
          </a:p>
        </p:txBody>
      </p:sp>
    </p:spTree>
    <p:extLst>
      <p:ext uri="{BB962C8B-B14F-4D97-AF65-F5344CB8AC3E}">
        <p14:creationId xmlns:p14="http://schemas.microsoft.com/office/powerpoint/2010/main" val="130130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F14C00-3818-488A-AA69-43CEDABCB414}"/>
              </a:ext>
            </a:extLst>
          </p:cNvPr>
          <p:cNvPicPr>
            <a:picLocks noChangeAspect="1"/>
          </p:cNvPicPr>
          <p:nvPr/>
        </p:nvPicPr>
        <p:blipFill>
          <a:blip r:embed="rId2"/>
          <a:stretch>
            <a:fillRect/>
          </a:stretch>
        </p:blipFill>
        <p:spPr>
          <a:xfrm>
            <a:off x="0" y="31581"/>
            <a:ext cx="12192000" cy="6886899"/>
          </a:xfrm>
          <a:prstGeom prst="rect">
            <a:avLst/>
          </a:prstGeom>
        </p:spPr>
      </p:pic>
      <p:pic>
        <p:nvPicPr>
          <p:cNvPr id="6" name="Imagen 5">
            <a:extLst>
              <a:ext uri="{FF2B5EF4-FFF2-40B4-BE49-F238E27FC236}">
                <a16:creationId xmlns:a16="http://schemas.microsoft.com/office/drawing/2014/main" id="{DC015ED1-4BFB-4DF2-8023-D331672E59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24" t="1" r="36953" b="44166"/>
          <a:stretch/>
        </p:blipFill>
        <p:spPr>
          <a:xfrm>
            <a:off x="3225583" y="2198631"/>
            <a:ext cx="1041570" cy="1041029"/>
          </a:xfrm>
          <a:prstGeom prst="rect">
            <a:avLst/>
          </a:prstGeom>
        </p:spPr>
      </p:pic>
      <p:sp>
        <p:nvSpPr>
          <p:cNvPr id="7" name="Rectángulo 6">
            <a:extLst>
              <a:ext uri="{FF2B5EF4-FFF2-40B4-BE49-F238E27FC236}">
                <a16:creationId xmlns:a16="http://schemas.microsoft.com/office/drawing/2014/main" id="{67127E60-464E-43BB-9968-360B9EDAABCB}"/>
              </a:ext>
            </a:extLst>
          </p:cNvPr>
          <p:cNvSpPr/>
          <p:nvPr/>
        </p:nvSpPr>
        <p:spPr>
          <a:xfrm>
            <a:off x="2768968" y="3874730"/>
            <a:ext cx="6790022" cy="701731"/>
          </a:xfrm>
          <a:prstGeom prst="rect">
            <a:avLst/>
          </a:prstGeom>
        </p:spPr>
        <p:txBody>
          <a:bodyPr wrap="square">
            <a:spAutoFit/>
          </a:bodyPr>
          <a:lstStyle/>
          <a:p>
            <a:pPr algn="ctr" defTabSz="905269"/>
            <a:r>
              <a:rPr lang="es-ES" sz="1980" b="1" dirty="0">
                <a:solidFill>
                  <a:prstClr val="white"/>
                </a:solidFill>
                <a:latin typeface="Montserrat" pitchFamily="2" charset="77"/>
              </a:rPr>
              <a:t>MINISTERIO DE TRANSPORTES, MOVILIDAD </a:t>
            </a:r>
          </a:p>
          <a:p>
            <a:pPr algn="ctr" defTabSz="905269"/>
            <a:r>
              <a:rPr lang="es-ES" sz="1980" b="1" dirty="0">
                <a:solidFill>
                  <a:prstClr val="white"/>
                </a:solidFill>
                <a:latin typeface="Montserrat" pitchFamily="2" charset="77"/>
              </a:rPr>
              <a:t>Y AGENDA URBANA</a:t>
            </a:r>
          </a:p>
        </p:txBody>
      </p:sp>
      <p:sp>
        <p:nvSpPr>
          <p:cNvPr id="10" name="TextBox 8">
            <a:extLst>
              <a:ext uri="{FF2B5EF4-FFF2-40B4-BE49-F238E27FC236}">
                <a16:creationId xmlns:a16="http://schemas.microsoft.com/office/drawing/2014/main" id="{C0807E3F-5E2C-401F-964F-2CB9A9BEC58C}"/>
              </a:ext>
            </a:extLst>
          </p:cNvPr>
          <p:cNvSpPr txBox="1"/>
          <p:nvPr/>
        </p:nvSpPr>
        <p:spPr>
          <a:xfrm>
            <a:off x="4403461" y="2453336"/>
            <a:ext cx="9052614" cy="762645"/>
          </a:xfrm>
          <a:prstGeom prst="rect">
            <a:avLst/>
          </a:prstGeom>
          <a:noFill/>
        </p:spPr>
        <p:txBody>
          <a:bodyPr wrap="square" rtlCol="0">
            <a:spAutoFit/>
          </a:bodyPr>
          <a:lstStyle/>
          <a:p>
            <a:pPr defTabSz="905269"/>
            <a:r>
              <a:rPr lang="x-none" sz="2178" b="1" dirty="0">
                <a:solidFill>
                  <a:prstClr val="white"/>
                </a:solidFill>
                <a:latin typeface="Montserrat" pitchFamily="2" charset="77"/>
              </a:rPr>
              <a:t>Plan de Recuperación,</a:t>
            </a:r>
          </a:p>
          <a:p>
            <a:pPr defTabSz="905269"/>
            <a:r>
              <a:rPr lang="x-none" sz="2178" b="1" dirty="0">
                <a:solidFill>
                  <a:prstClr val="white"/>
                </a:solidFill>
                <a:latin typeface="Montserrat" pitchFamily="2" charset="77"/>
              </a:rPr>
              <a:t>Transformación y Resiliencia</a:t>
            </a:r>
          </a:p>
        </p:txBody>
      </p:sp>
      <p:pic>
        <p:nvPicPr>
          <p:cNvPr id="11" name="Picture 10">
            <a:extLst>
              <a:ext uri="{FF2B5EF4-FFF2-40B4-BE49-F238E27FC236}">
                <a16:creationId xmlns:a16="http://schemas.microsoft.com/office/drawing/2014/main" id="{DF936019-F226-489C-A6E0-879EA90B8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50" y="5801061"/>
            <a:ext cx="3126738" cy="829060"/>
          </a:xfrm>
          <a:prstGeom prst="rect">
            <a:avLst/>
          </a:prstGeom>
        </p:spPr>
      </p:pic>
      <p:pic>
        <p:nvPicPr>
          <p:cNvPr id="12" name="Picture 11">
            <a:extLst>
              <a:ext uri="{FF2B5EF4-FFF2-40B4-BE49-F238E27FC236}">
                <a16:creationId xmlns:a16="http://schemas.microsoft.com/office/drawing/2014/main" id="{1F9FC341-DAA3-4E63-A6FC-0E16D94FDF17}"/>
              </a:ext>
            </a:extLst>
          </p:cNvPr>
          <p:cNvPicPr>
            <a:picLocks noChangeAspect="1"/>
          </p:cNvPicPr>
          <p:nvPr/>
        </p:nvPicPr>
        <p:blipFill>
          <a:blip r:embed="rId5"/>
          <a:stretch>
            <a:fillRect/>
          </a:stretch>
        </p:blipFill>
        <p:spPr>
          <a:xfrm>
            <a:off x="8484884" y="5843299"/>
            <a:ext cx="3017538" cy="744587"/>
          </a:xfrm>
          <a:prstGeom prst="rect">
            <a:avLst/>
          </a:prstGeom>
        </p:spPr>
      </p:pic>
    </p:spTree>
    <p:extLst>
      <p:ext uri="{BB962C8B-B14F-4D97-AF65-F5344CB8AC3E}">
        <p14:creationId xmlns:p14="http://schemas.microsoft.com/office/powerpoint/2010/main" val="379038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C82E13B-93D7-4276-BCE0-2639A79D4369}"/>
              </a:ext>
            </a:extLst>
          </p:cNvPr>
          <p:cNvSpPr/>
          <p:nvPr/>
        </p:nvSpPr>
        <p:spPr>
          <a:xfrm>
            <a:off x="617420" y="2436074"/>
            <a:ext cx="3340304" cy="441137"/>
          </a:xfrm>
          <a:prstGeom prst="rect">
            <a:avLst/>
          </a:prstGeom>
          <a:solidFill>
            <a:srgbClr val="35B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71" b="1" dirty="0"/>
              <a:t>COMPONENTE 1</a:t>
            </a:r>
          </a:p>
        </p:txBody>
      </p:sp>
      <p:sp>
        <p:nvSpPr>
          <p:cNvPr id="25" name="Rectángulo 24">
            <a:extLst>
              <a:ext uri="{FF2B5EF4-FFF2-40B4-BE49-F238E27FC236}">
                <a16:creationId xmlns:a16="http://schemas.microsoft.com/office/drawing/2014/main" id="{81761841-6076-4336-9C48-B710050C97F0}"/>
              </a:ext>
            </a:extLst>
          </p:cNvPr>
          <p:cNvSpPr/>
          <p:nvPr/>
        </p:nvSpPr>
        <p:spPr>
          <a:xfrm>
            <a:off x="629633" y="3009499"/>
            <a:ext cx="3340304" cy="2404402"/>
          </a:xfrm>
          <a:prstGeom prst="rect">
            <a:avLst/>
          </a:prstGeom>
          <a:solidFill>
            <a:srgbClr val="35B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1871" b="1" dirty="0"/>
          </a:p>
          <a:p>
            <a:pPr algn="ctr"/>
            <a:r>
              <a:rPr lang="es-ES" sz="1871" b="1" dirty="0"/>
              <a:t>Plan de choque de movilidad sostenible, segura y conectada en entornos urbanos y metropolitanos</a:t>
            </a:r>
          </a:p>
          <a:p>
            <a:pPr algn="ctr"/>
            <a:endParaRPr lang="es-ES" sz="1871" b="1" dirty="0"/>
          </a:p>
          <a:p>
            <a:pPr lvl="2"/>
            <a:r>
              <a:rPr lang="es-ES" sz="2400" b="1" dirty="0"/>
              <a:t>6.536 M€</a:t>
            </a:r>
          </a:p>
        </p:txBody>
      </p:sp>
      <p:sp>
        <p:nvSpPr>
          <p:cNvPr id="26" name="Rectángulo 25">
            <a:extLst>
              <a:ext uri="{FF2B5EF4-FFF2-40B4-BE49-F238E27FC236}">
                <a16:creationId xmlns:a16="http://schemas.microsoft.com/office/drawing/2014/main" id="{89B13AE5-13C8-4701-8F16-8C78898018DC}"/>
              </a:ext>
            </a:extLst>
          </p:cNvPr>
          <p:cNvSpPr/>
          <p:nvPr/>
        </p:nvSpPr>
        <p:spPr>
          <a:xfrm>
            <a:off x="4310552" y="2432926"/>
            <a:ext cx="3340304" cy="441137"/>
          </a:xfrm>
          <a:prstGeom prst="rect">
            <a:avLst/>
          </a:prstGeom>
          <a:solidFill>
            <a:srgbClr val="F39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71" b="1" dirty="0"/>
              <a:t>COMPONENTE 2</a:t>
            </a:r>
          </a:p>
        </p:txBody>
      </p:sp>
      <p:sp>
        <p:nvSpPr>
          <p:cNvPr id="27" name="Rectángulo 26">
            <a:extLst>
              <a:ext uri="{FF2B5EF4-FFF2-40B4-BE49-F238E27FC236}">
                <a16:creationId xmlns:a16="http://schemas.microsoft.com/office/drawing/2014/main" id="{BF15E6D5-A555-424E-9E8D-AEF8A96F18A1}"/>
              </a:ext>
            </a:extLst>
          </p:cNvPr>
          <p:cNvSpPr/>
          <p:nvPr/>
        </p:nvSpPr>
        <p:spPr>
          <a:xfrm>
            <a:off x="4310552" y="3025541"/>
            <a:ext cx="3340304" cy="2404402"/>
          </a:xfrm>
          <a:prstGeom prst="rect">
            <a:avLst/>
          </a:prstGeom>
          <a:solidFill>
            <a:srgbClr val="F39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1871" b="1" dirty="0"/>
          </a:p>
          <a:p>
            <a:pPr algn="ctr"/>
            <a:r>
              <a:rPr lang="es-ES" sz="1871" b="1" dirty="0"/>
              <a:t>Implementación de la Agenda </a:t>
            </a:r>
          </a:p>
          <a:p>
            <a:pPr algn="ctr"/>
            <a:r>
              <a:rPr lang="es-ES" sz="1871" b="1" dirty="0"/>
              <a:t>Urbana española: Plan de rehabilitación de vivienda y regeneración urbana</a:t>
            </a:r>
          </a:p>
          <a:p>
            <a:pPr algn="ctr"/>
            <a:endParaRPr lang="es-ES" sz="1871" b="1" dirty="0"/>
          </a:p>
          <a:p>
            <a:pPr algn="ctr"/>
            <a:r>
              <a:rPr lang="es-ES" sz="2400" b="1" dirty="0"/>
              <a:t>6.820 M€</a:t>
            </a:r>
          </a:p>
        </p:txBody>
      </p:sp>
      <p:sp>
        <p:nvSpPr>
          <p:cNvPr id="28" name="Rectángulo 27">
            <a:extLst>
              <a:ext uri="{FF2B5EF4-FFF2-40B4-BE49-F238E27FC236}">
                <a16:creationId xmlns:a16="http://schemas.microsoft.com/office/drawing/2014/main" id="{21775114-0B46-4050-A5FB-6126C5069AB8}"/>
              </a:ext>
            </a:extLst>
          </p:cNvPr>
          <p:cNvSpPr/>
          <p:nvPr/>
        </p:nvSpPr>
        <p:spPr>
          <a:xfrm>
            <a:off x="7991471" y="2432926"/>
            <a:ext cx="3340304" cy="44113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71" b="1" dirty="0"/>
              <a:t>COMPONENTE 6</a:t>
            </a:r>
          </a:p>
        </p:txBody>
      </p:sp>
      <p:sp>
        <p:nvSpPr>
          <p:cNvPr id="29" name="Rectángulo 28">
            <a:extLst>
              <a:ext uri="{FF2B5EF4-FFF2-40B4-BE49-F238E27FC236}">
                <a16:creationId xmlns:a16="http://schemas.microsoft.com/office/drawing/2014/main" id="{E5E195B0-2FCB-4138-9E64-BE8BA24F8C1F}"/>
              </a:ext>
            </a:extLst>
          </p:cNvPr>
          <p:cNvSpPr/>
          <p:nvPr/>
        </p:nvSpPr>
        <p:spPr>
          <a:xfrm>
            <a:off x="7991471" y="3009499"/>
            <a:ext cx="3340304" cy="2404402"/>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1871" b="1" dirty="0"/>
          </a:p>
          <a:p>
            <a:pPr algn="ctr"/>
            <a:r>
              <a:rPr lang="es-ES" sz="2000" b="1" dirty="0"/>
              <a:t>Movilidad sostenible, segura y conectada</a:t>
            </a:r>
            <a:endParaRPr lang="es-ES" sz="1871" b="1" dirty="0"/>
          </a:p>
          <a:p>
            <a:pPr algn="ctr"/>
            <a:endParaRPr lang="es-ES" sz="1871" b="1" dirty="0"/>
          </a:p>
          <a:p>
            <a:pPr algn="ctr"/>
            <a:r>
              <a:rPr lang="es-ES" sz="2400" b="1" dirty="0"/>
              <a:t>6.667</a:t>
            </a:r>
            <a:r>
              <a:rPr lang="es-ES" sz="2300" b="1" dirty="0"/>
              <a:t> M€</a:t>
            </a:r>
          </a:p>
        </p:txBody>
      </p:sp>
      <p:sp>
        <p:nvSpPr>
          <p:cNvPr id="30" name="Freeform 3045">
            <a:extLst>
              <a:ext uri="{FF2B5EF4-FFF2-40B4-BE49-F238E27FC236}">
                <a16:creationId xmlns:a16="http://schemas.microsoft.com/office/drawing/2014/main" id="{E56003A8-93DE-4D23-B957-9AEAF6D9789F}"/>
              </a:ext>
            </a:extLst>
          </p:cNvPr>
          <p:cNvSpPr>
            <a:spLocks noEditPoints="1"/>
          </p:cNvSpPr>
          <p:nvPr/>
        </p:nvSpPr>
        <p:spPr bwMode="auto">
          <a:xfrm>
            <a:off x="10612932" y="4630189"/>
            <a:ext cx="526123" cy="648276"/>
          </a:xfrm>
          <a:custGeom>
            <a:avLst/>
            <a:gdLst/>
            <a:ahLst/>
            <a:cxnLst>
              <a:cxn ang="0">
                <a:pos x="65" y="557"/>
              </a:cxn>
              <a:cxn ang="0">
                <a:pos x="455" y="557"/>
              </a:cxn>
              <a:cxn ang="0">
                <a:pos x="490" y="522"/>
              </a:cxn>
              <a:cxn ang="0">
                <a:pos x="490" y="35"/>
              </a:cxn>
              <a:cxn ang="0">
                <a:pos x="455" y="0"/>
              </a:cxn>
              <a:cxn ang="0">
                <a:pos x="65" y="0"/>
              </a:cxn>
              <a:cxn ang="0">
                <a:pos x="30" y="35"/>
              </a:cxn>
              <a:cxn ang="0">
                <a:pos x="30" y="522"/>
              </a:cxn>
              <a:cxn ang="0">
                <a:pos x="65" y="557"/>
              </a:cxn>
              <a:cxn ang="0">
                <a:pos x="437" y="483"/>
              </a:cxn>
              <a:cxn ang="0">
                <a:pos x="328" y="483"/>
              </a:cxn>
              <a:cxn ang="0">
                <a:pos x="328" y="425"/>
              </a:cxn>
              <a:cxn ang="0">
                <a:pos x="437" y="425"/>
              </a:cxn>
              <a:cxn ang="0">
                <a:pos x="437" y="483"/>
              </a:cxn>
              <a:cxn ang="0">
                <a:pos x="83" y="58"/>
              </a:cxn>
              <a:cxn ang="0">
                <a:pos x="437" y="58"/>
              </a:cxn>
              <a:cxn ang="0">
                <a:pos x="437" y="273"/>
              </a:cxn>
              <a:cxn ang="0">
                <a:pos x="260" y="325"/>
              </a:cxn>
              <a:cxn ang="0">
                <a:pos x="83" y="273"/>
              </a:cxn>
              <a:cxn ang="0">
                <a:pos x="83" y="58"/>
              </a:cxn>
              <a:cxn ang="0">
                <a:pos x="83" y="425"/>
              </a:cxn>
              <a:cxn ang="0">
                <a:pos x="192" y="425"/>
              </a:cxn>
              <a:cxn ang="0">
                <a:pos x="192" y="483"/>
              </a:cxn>
              <a:cxn ang="0">
                <a:pos x="83" y="483"/>
              </a:cxn>
              <a:cxn ang="0">
                <a:pos x="83" y="425"/>
              </a:cxn>
              <a:cxn ang="0">
                <a:pos x="514" y="778"/>
              </a:cxn>
              <a:cxn ang="0">
                <a:pos x="445" y="592"/>
              </a:cxn>
              <a:cxn ang="0">
                <a:pos x="380" y="592"/>
              </a:cxn>
              <a:cxn ang="0">
                <a:pos x="397" y="637"/>
              </a:cxn>
              <a:cxn ang="0">
                <a:pos x="123" y="637"/>
              </a:cxn>
              <a:cxn ang="0">
                <a:pos x="140" y="592"/>
              </a:cxn>
              <a:cxn ang="0">
                <a:pos x="75" y="592"/>
              </a:cxn>
              <a:cxn ang="0">
                <a:pos x="6" y="778"/>
              </a:cxn>
              <a:cxn ang="0">
                <a:pos x="24" y="817"/>
              </a:cxn>
              <a:cxn ang="0">
                <a:pos x="35" y="819"/>
              </a:cxn>
              <a:cxn ang="0">
                <a:pos x="63" y="799"/>
              </a:cxn>
              <a:cxn ang="0">
                <a:pos x="72" y="776"/>
              </a:cxn>
              <a:cxn ang="0">
                <a:pos x="448" y="776"/>
              </a:cxn>
              <a:cxn ang="0">
                <a:pos x="457" y="799"/>
              </a:cxn>
              <a:cxn ang="0">
                <a:pos x="485" y="819"/>
              </a:cxn>
              <a:cxn ang="0">
                <a:pos x="496" y="817"/>
              </a:cxn>
              <a:cxn ang="0">
                <a:pos x="514" y="778"/>
              </a:cxn>
              <a:cxn ang="0">
                <a:pos x="88" y="732"/>
              </a:cxn>
              <a:cxn ang="0">
                <a:pos x="107" y="680"/>
              </a:cxn>
              <a:cxn ang="0">
                <a:pos x="413" y="680"/>
              </a:cxn>
              <a:cxn ang="0">
                <a:pos x="432" y="732"/>
              </a:cxn>
              <a:cxn ang="0">
                <a:pos x="88" y="732"/>
              </a:cxn>
            </a:cxnLst>
            <a:rect l="0" t="0" r="r" b="b"/>
            <a:pathLst>
              <a:path w="520" h="819">
                <a:moveTo>
                  <a:pt x="65" y="557"/>
                </a:moveTo>
                <a:cubicBezTo>
                  <a:pt x="455" y="557"/>
                  <a:pt x="455" y="557"/>
                  <a:pt x="455" y="557"/>
                </a:cubicBezTo>
                <a:cubicBezTo>
                  <a:pt x="474" y="557"/>
                  <a:pt x="490" y="541"/>
                  <a:pt x="490" y="522"/>
                </a:cubicBezTo>
                <a:cubicBezTo>
                  <a:pt x="490" y="35"/>
                  <a:pt x="490" y="35"/>
                  <a:pt x="490" y="35"/>
                </a:cubicBezTo>
                <a:cubicBezTo>
                  <a:pt x="490" y="16"/>
                  <a:pt x="474" y="0"/>
                  <a:pt x="455" y="0"/>
                </a:cubicBezTo>
                <a:cubicBezTo>
                  <a:pt x="65" y="0"/>
                  <a:pt x="65" y="0"/>
                  <a:pt x="65" y="0"/>
                </a:cubicBezTo>
                <a:cubicBezTo>
                  <a:pt x="46" y="0"/>
                  <a:pt x="30" y="16"/>
                  <a:pt x="30" y="35"/>
                </a:cubicBezTo>
                <a:cubicBezTo>
                  <a:pt x="30" y="522"/>
                  <a:pt x="30" y="522"/>
                  <a:pt x="30" y="522"/>
                </a:cubicBezTo>
                <a:cubicBezTo>
                  <a:pt x="30" y="541"/>
                  <a:pt x="46" y="557"/>
                  <a:pt x="65" y="557"/>
                </a:cubicBezTo>
                <a:close/>
                <a:moveTo>
                  <a:pt x="437" y="483"/>
                </a:moveTo>
                <a:cubicBezTo>
                  <a:pt x="328" y="483"/>
                  <a:pt x="328" y="483"/>
                  <a:pt x="328" y="483"/>
                </a:cubicBezTo>
                <a:cubicBezTo>
                  <a:pt x="328" y="425"/>
                  <a:pt x="328" y="425"/>
                  <a:pt x="328" y="425"/>
                </a:cubicBezTo>
                <a:cubicBezTo>
                  <a:pt x="437" y="425"/>
                  <a:pt x="437" y="425"/>
                  <a:pt x="437" y="425"/>
                </a:cubicBezTo>
                <a:lnTo>
                  <a:pt x="437" y="483"/>
                </a:lnTo>
                <a:close/>
                <a:moveTo>
                  <a:pt x="83" y="58"/>
                </a:moveTo>
                <a:cubicBezTo>
                  <a:pt x="437" y="58"/>
                  <a:pt x="437" y="58"/>
                  <a:pt x="437" y="58"/>
                </a:cubicBezTo>
                <a:cubicBezTo>
                  <a:pt x="437" y="273"/>
                  <a:pt x="437" y="273"/>
                  <a:pt x="437" y="273"/>
                </a:cubicBezTo>
                <a:cubicBezTo>
                  <a:pt x="437" y="273"/>
                  <a:pt x="362" y="325"/>
                  <a:pt x="260" y="325"/>
                </a:cubicBezTo>
                <a:cubicBezTo>
                  <a:pt x="158" y="325"/>
                  <a:pt x="83" y="273"/>
                  <a:pt x="83" y="273"/>
                </a:cubicBezTo>
                <a:lnTo>
                  <a:pt x="83" y="58"/>
                </a:lnTo>
                <a:close/>
                <a:moveTo>
                  <a:pt x="83" y="425"/>
                </a:moveTo>
                <a:cubicBezTo>
                  <a:pt x="192" y="425"/>
                  <a:pt x="192" y="425"/>
                  <a:pt x="192" y="425"/>
                </a:cubicBezTo>
                <a:cubicBezTo>
                  <a:pt x="192" y="483"/>
                  <a:pt x="192" y="483"/>
                  <a:pt x="192" y="483"/>
                </a:cubicBezTo>
                <a:cubicBezTo>
                  <a:pt x="83" y="483"/>
                  <a:pt x="83" y="483"/>
                  <a:pt x="83" y="483"/>
                </a:cubicBezTo>
                <a:lnTo>
                  <a:pt x="83" y="425"/>
                </a:lnTo>
                <a:close/>
                <a:moveTo>
                  <a:pt x="514" y="778"/>
                </a:moveTo>
                <a:cubicBezTo>
                  <a:pt x="445" y="592"/>
                  <a:pt x="445" y="592"/>
                  <a:pt x="445" y="592"/>
                </a:cubicBezTo>
                <a:cubicBezTo>
                  <a:pt x="380" y="592"/>
                  <a:pt x="380" y="592"/>
                  <a:pt x="380" y="592"/>
                </a:cubicBezTo>
                <a:cubicBezTo>
                  <a:pt x="397" y="637"/>
                  <a:pt x="397" y="637"/>
                  <a:pt x="397" y="637"/>
                </a:cubicBezTo>
                <a:cubicBezTo>
                  <a:pt x="123" y="637"/>
                  <a:pt x="123" y="637"/>
                  <a:pt x="123" y="637"/>
                </a:cubicBezTo>
                <a:cubicBezTo>
                  <a:pt x="140" y="592"/>
                  <a:pt x="140" y="592"/>
                  <a:pt x="140" y="592"/>
                </a:cubicBezTo>
                <a:cubicBezTo>
                  <a:pt x="75" y="592"/>
                  <a:pt x="75" y="592"/>
                  <a:pt x="75" y="592"/>
                </a:cubicBezTo>
                <a:cubicBezTo>
                  <a:pt x="6" y="778"/>
                  <a:pt x="6" y="778"/>
                  <a:pt x="6" y="778"/>
                </a:cubicBezTo>
                <a:cubicBezTo>
                  <a:pt x="0" y="794"/>
                  <a:pt x="8" y="811"/>
                  <a:pt x="24" y="817"/>
                </a:cubicBezTo>
                <a:cubicBezTo>
                  <a:pt x="28" y="819"/>
                  <a:pt x="31" y="819"/>
                  <a:pt x="35" y="819"/>
                </a:cubicBezTo>
                <a:cubicBezTo>
                  <a:pt x="47" y="819"/>
                  <a:pt x="59" y="812"/>
                  <a:pt x="63" y="799"/>
                </a:cubicBezTo>
                <a:cubicBezTo>
                  <a:pt x="72" y="776"/>
                  <a:pt x="72" y="776"/>
                  <a:pt x="72" y="776"/>
                </a:cubicBezTo>
                <a:cubicBezTo>
                  <a:pt x="448" y="776"/>
                  <a:pt x="448" y="776"/>
                  <a:pt x="448" y="776"/>
                </a:cubicBezTo>
                <a:cubicBezTo>
                  <a:pt x="457" y="799"/>
                  <a:pt x="457" y="799"/>
                  <a:pt x="457" y="799"/>
                </a:cubicBezTo>
                <a:cubicBezTo>
                  <a:pt x="461" y="812"/>
                  <a:pt x="473" y="819"/>
                  <a:pt x="485" y="819"/>
                </a:cubicBezTo>
                <a:cubicBezTo>
                  <a:pt x="489" y="819"/>
                  <a:pt x="492" y="819"/>
                  <a:pt x="496" y="817"/>
                </a:cubicBezTo>
                <a:cubicBezTo>
                  <a:pt x="512" y="811"/>
                  <a:pt x="520" y="794"/>
                  <a:pt x="514" y="778"/>
                </a:cubicBezTo>
                <a:close/>
                <a:moveTo>
                  <a:pt x="88" y="732"/>
                </a:moveTo>
                <a:cubicBezTo>
                  <a:pt x="107" y="680"/>
                  <a:pt x="107" y="680"/>
                  <a:pt x="107" y="680"/>
                </a:cubicBezTo>
                <a:cubicBezTo>
                  <a:pt x="413" y="680"/>
                  <a:pt x="413" y="680"/>
                  <a:pt x="413" y="680"/>
                </a:cubicBezTo>
                <a:cubicBezTo>
                  <a:pt x="432" y="732"/>
                  <a:pt x="432" y="732"/>
                  <a:pt x="432" y="732"/>
                </a:cubicBezTo>
                <a:lnTo>
                  <a:pt x="88" y="732"/>
                </a:lnTo>
                <a:close/>
              </a:path>
            </a:pathLst>
          </a:custGeom>
          <a:solidFill>
            <a:schemeClr val="bg1"/>
          </a:solidFill>
          <a:ln w="9525">
            <a:noFill/>
            <a:round/>
            <a:headEnd/>
            <a:tailEnd/>
          </a:ln>
        </p:spPr>
        <p:txBody>
          <a:bodyPr vert="horz" wrap="square" lIns="91408" tIns="45704" rIns="91408" bIns="45704" numCol="1" anchor="t" anchorCtr="0" compatLnSpc="1">
            <a:prstTxWarp prst="textNoShape">
              <a:avLst/>
            </a:prstTxWarp>
          </a:bodyPr>
          <a:lstStyle/>
          <a:p>
            <a:pPr defTabSz="1042456"/>
            <a:endParaRPr lang="en-US" sz="2100" dirty="0">
              <a:solidFill>
                <a:schemeClr val="bg1"/>
              </a:solidFill>
              <a:latin typeface="Arial"/>
            </a:endParaRPr>
          </a:p>
        </p:txBody>
      </p:sp>
      <p:sp>
        <p:nvSpPr>
          <p:cNvPr id="31" name="Freeform 119">
            <a:extLst>
              <a:ext uri="{FF2B5EF4-FFF2-40B4-BE49-F238E27FC236}">
                <a16:creationId xmlns:a16="http://schemas.microsoft.com/office/drawing/2014/main" id="{BB3F4CB2-33E5-4447-9E43-94DA10192465}"/>
              </a:ext>
            </a:extLst>
          </p:cNvPr>
          <p:cNvSpPr>
            <a:spLocks noEditPoints="1"/>
          </p:cNvSpPr>
          <p:nvPr/>
        </p:nvSpPr>
        <p:spPr bwMode="auto">
          <a:xfrm>
            <a:off x="6927565" y="4706753"/>
            <a:ext cx="541640" cy="571711"/>
          </a:xfrm>
          <a:custGeom>
            <a:avLst/>
            <a:gdLst>
              <a:gd name="T0" fmla="*/ 508 w 1075"/>
              <a:gd name="T1" fmla="*/ 989 h 1326"/>
              <a:gd name="T2" fmla="*/ 592 w 1075"/>
              <a:gd name="T3" fmla="*/ 891 h 1326"/>
              <a:gd name="T4" fmla="*/ 740 w 1075"/>
              <a:gd name="T5" fmla="*/ 847 h 1326"/>
              <a:gd name="T6" fmla="*/ 1007 w 1075"/>
              <a:gd name="T7" fmla="*/ 934 h 1326"/>
              <a:gd name="T8" fmla="*/ 1048 w 1075"/>
              <a:gd name="T9" fmla="*/ 1029 h 1326"/>
              <a:gd name="T10" fmla="*/ 1072 w 1075"/>
              <a:gd name="T11" fmla="*/ 1140 h 1326"/>
              <a:gd name="T12" fmla="*/ 1072 w 1075"/>
              <a:gd name="T13" fmla="*/ 1269 h 1326"/>
              <a:gd name="T14" fmla="*/ 17 w 1075"/>
              <a:gd name="T15" fmla="*/ 1326 h 1326"/>
              <a:gd name="T16" fmla="*/ 1 w 1075"/>
              <a:gd name="T17" fmla="*/ 1201 h 1326"/>
              <a:gd name="T18" fmla="*/ 10 w 1075"/>
              <a:gd name="T19" fmla="*/ 1069 h 1326"/>
              <a:gd name="T20" fmla="*/ 42 w 1075"/>
              <a:gd name="T21" fmla="*/ 981 h 1326"/>
              <a:gd name="T22" fmla="*/ 102 w 1075"/>
              <a:gd name="T23" fmla="*/ 909 h 1326"/>
              <a:gd name="T24" fmla="*/ 234 w 1075"/>
              <a:gd name="T25" fmla="*/ 549 h 1326"/>
              <a:gd name="T26" fmla="*/ 265 w 1075"/>
              <a:gd name="T27" fmla="*/ 650 h 1326"/>
              <a:gd name="T28" fmla="*/ 317 w 1075"/>
              <a:gd name="T29" fmla="*/ 735 h 1326"/>
              <a:gd name="T30" fmla="*/ 378 w 1075"/>
              <a:gd name="T31" fmla="*/ 794 h 1326"/>
              <a:gd name="T32" fmla="*/ 450 w 1075"/>
              <a:gd name="T33" fmla="*/ 834 h 1326"/>
              <a:gd name="T34" fmla="*/ 529 w 1075"/>
              <a:gd name="T35" fmla="*/ 851 h 1326"/>
              <a:gd name="T36" fmla="*/ 579 w 1075"/>
              <a:gd name="T37" fmla="*/ 849 h 1326"/>
              <a:gd name="T38" fmla="*/ 657 w 1075"/>
              <a:gd name="T39" fmla="*/ 827 h 1326"/>
              <a:gd name="T40" fmla="*/ 726 w 1075"/>
              <a:gd name="T41" fmla="*/ 783 h 1326"/>
              <a:gd name="T42" fmla="*/ 774 w 1075"/>
              <a:gd name="T43" fmla="*/ 735 h 1326"/>
              <a:gd name="T44" fmla="*/ 836 w 1075"/>
              <a:gd name="T45" fmla="*/ 629 h 1326"/>
              <a:gd name="T46" fmla="*/ 895 w 1075"/>
              <a:gd name="T47" fmla="*/ 472 h 1326"/>
              <a:gd name="T48" fmla="*/ 915 w 1075"/>
              <a:gd name="T49" fmla="*/ 366 h 1326"/>
              <a:gd name="T50" fmla="*/ 905 w 1075"/>
              <a:gd name="T51" fmla="*/ 273 h 1326"/>
              <a:gd name="T52" fmla="*/ 867 w 1075"/>
              <a:gd name="T53" fmla="*/ 176 h 1326"/>
              <a:gd name="T54" fmla="*/ 805 w 1075"/>
              <a:gd name="T55" fmla="*/ 99 h 1326"/>
              <a:gd name="T56" fmla="*/ 769 w 1075"/>
              <a:gd name="T57" fmla="*/ 157 h 1326"/>
              <a:gd name="T58" fmla="*/ 706 w 1075"/>
              <a:gd name="T59" fmla="*/ 249 h 1326"/>
              <a:gd name="T60" fmla="*/ 714 w 1075"/>
              <a:gd name="T61" fmla="*/ 190 h 1326"/>
              <a:gd name="T62" fmla="*/ 746 w 1075"/>
              <a:gd name="T63" fmla="*/ 74 h 1326"/>
              <a:gd name="T64" fmla="*/ 681 w 1075"/>
              <a:gd name="T65" fmla="*/ 23 h 1326"/>
              <a:gd name="T66" fmla="*/ 552 w 1075"/>
              <a:gd name="T67" fmla="*/ 0 h 1326"/>
              <a:gd name="T68" fmla="*/ 441 w 1075"/>
              <a:gd name="T69" fmla="*/ 16 h 1326"/>
              <a:gd name="T70" fmla="*/ 341 w 1075"/>
              <a:gd name="T71" fmla="*/ 61 h 1326"/>
              <a:gd name="T72" fmla="*/ 366 w 1075"/>
              <a:gd name="T73" fmla="*/ 166 h 1326"/>
              <a:gd name="T74" fmla="*/ 384 w 1075"/>
              <a:gd name="T75" fmla="*/ 249 h 1326"/>
              <a:gd name="T76" fmla="*/ 332 w 1075"/>
              <a:gd name="T77" fmla="*/ 180 h 1326"/>
              <a:gd name="T78" fmla="*/ 299 w 1075"/>
              <a:gd name="T79" fmla="*/ 92 h 1326"/>
              <a:gd name="T80" fmla="*/ 232 w 1075"/>
              <a:gd name="T81" fmla="*/ 160 h 1326"/>
              <a:gd name="T82" fmla="*/ 187 w 1075"/>
              <a:gd name="T83" fmla="*/ 254 h 1326"/>
              <a:gd name="T84" fmla="*/ 169 w 1075"/>
              <a:gd name="T85" fmla="*/ 348 h 1326"/>
              <a:gd name="T86" fmla="*/ 186 w 1075"/>
              <a:gd name="T87" fmla="*/ 472 h 1326"/>
              <a:gd name="T88" fmla="*/ 795 w 1075"/>
              <a:gd name="T89" fmla="*/ 472 h 1326"/>
              <a:gd name="T90" fmla="*/ 763 w 1075"/>
              <a:gd name="T91" fmla="*/ 619 h 1326"/>
              <a:gd name="T92" fmla="*/ 702 w 1075"/>
              <a:gd name="T93" fmla="*/ 710 h 1326"/>
              <a:gd name="T94" fmla="*/ 641 w 1075"/>
              <a:gd name="T95" fmla="*/ 756 h 1326"/>
              <a:gd name="T96" fmla="*/ 583 w 1075"/>
              <a:gd name="T97" fmla="*/ 776 h 1326"/>
              <a:gd name="T98" fmla="*/ 546 w 1075"/>
              <a:gd name="T99" fmla="*/ 781 h 1326"/>
              <a:gd name="T100" fmla="*/ 486 w 1075"/>
              <a:gd name="T101" fmla="*/ 771 h 1326"/>
              <a:gd name="T102" fmla="*/ 429 w 1075"/>
              <a:gd name="T103" fmla="*/ 744 h 1326"/>
              <a:gd name="T104" fmla="*/ 373 w 1075"/>
              <a:gd name="T105" fmla="*/ 691 h 1326"/>
              <a:gd name="T106" fmla="*/ 310 w 1075"/>
              <a:gd name="T107" fmla="*/ 56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5" h="1326">
                <a:moveTo>
                  <a:pt x="110" y="907"/>
                </a:moveTo>
                <a:lnTo>
                  <a:pt x="337" y="847"/>
                </a:lnTo>
                <a:lnTo>
                  <a:pt x="381" y="882"/>
                </a:lnTo>
                <a:lnTo>
                  <a:pt x="477" y="1136"/>
                </a:lnTo>
                <a:lnTo>
                  <a:pt x="508" y="989"/>
                </a:lnTo>
                <a:lnTo>
                  <a:pt x="471" y="960"/>
                </a:lnTo>
                <a:lnTo>
                  <a:pt x="494" y="891"/>
                </a:lnTo>
                <a:lnTo>
                  <a:pt x="528" y="891"/>
                </a:lnTo>
                <a:lnTo>
                  <a:pt x="558" y="891"/>
                </a:lnTo>
                <a:lnTo>
                  <a:pt x="592" y="891"/>
                </a:lnTo>
                <a:lnTo>
                  <a:pt x="615" y="960"/>
                </a:lnTo>
                <a:lnTo>
                  <a:pt x="578" y="989"/>
                </a:lnTo>
                <a:lnTo>
                  <a:pt x="610" y="1142"/>
                </a:lnTo>
                <a:lnTo>
                  <a:pt x="697" y="882"/>
                </a:lnTo>
                <a:lnTo>
                  <a:pt x="740" y="847"/>
                </a:lnTo>
                <a:lnTo>
                  <a:pt x="977" y="905"/>
                </a:lnTo>
                <a:lnTo>
                  <a:pt x="989" y="909"/>
                </a:lnTo>
                <a:lnTo>
                  <a:pt x="996" y="918"/>
                </a:lnTo>
                <a:lnTo>
                  <a:pt x="996" y="918"/>
                </a:lnTo>
                <a:lnTo>
                  <a:pt x="1007" y="934"/>
                </a:lnTo>
                <a:lnTo>
                  <a:pt x="1018" y="950"/>
                </a:lnTo>
                <a:lnTo>
                  <a:pt x="1018" y="950"/>
                </a:lnTo>
                <a:lnTo>
                  <a:pt x="1034" y="989"/>
                </a:lnTo>
                <a:lnTo>
                  <a:pt x="1042" y="1008"/>
                </a:lnTo>
                <a:lnTo>
                  <a:pt x="1048" y="1029"/>
                </a:lnTo>
                <a:lnTo>
                  <a:pt x="1055" y="1051"/>
                </a:lnTo>
                <a:lnTo>
                  <a:pt x="1060" y="1071"/>
                </a:lnTo>
                <a:lnTo>
                  <a:pt x="1066" y="1094"/>
                </a:lnTo>
                <a:lnTo>
                  <a:pt x="1069" y="1117"/>
                </a:lnTo>
                <a:lnTo>
                  <a:pt x="1072" y="1140"/>
                </a:lnTo>
                <a:lnTo>
                  <a:pt x="1074" y="1163"/>
                </a:lnTo>
                <a:lnTo>
                  <a:pt x="1075" y="1188"/>
                </a:lnTo>
                <a:lnTo>
                  <a:pt x="1075" y="1214"/>
                </a:lnTo>
                <a:lnTo>
                  <a:pt x="1074" y="1240"/>
                </a:lnTo>
                <a:lnTo>
                  <a:pt x="1072" y="1269"/>
                </a:lnTo>
                <a:lnTo>
                  <a:pt x="1069" y="1297"/>
                </a:lnTo>
                <a:lnTo>
                  <a:pt x="1063" y="1326"/>
                </a:lnTo>
                <a:lnTo>
                  <a:pt x="1032" y="1326"/>
                </a:lnTo>
                <a:lnTo>
                  <a:pt x="46" y="1326"/>
                </a:lnTo>
                <a:lnTo>
                  <a:pt x="17" y="1326"/>
                </a:lnTo>
                <a:lnTo>
                  <a:pt x="12" y="1297"/>
                </a:lnTo>
                <a:lnTo>
                  <a:pt x="12" y="1297"/>
                </a:lnTo>
                <a:lnTo>
                  <a:pt x="6" y="1264"/>
                </a:lnTo>
                <a:lnTo>
                  <a:pt x="3" y="1232"/>
                </a:lnTo>
                <a:lnTo>
                  <a:pt x="1" y="1201"/>
                </a:lnTo>
                <a:lnTo>
                  <a:pt x="0" y="1173"/>
                </a:lnTo>
                <a:lnTo>
                  <a:pt x="0" y="1145"/>
                </a:lnTo>
                <a:lnTo>
                  <a:pt x="2" y="1119"/>
                </a:lnTo>
                <a:lnTo>
                  <a:pt x="5" y="1093"/>
                </a:lnTo>
                <a:lnTo>
                  <a:pt x="10" y="1069"/>
                </a:lnTo>
                <a:lnTo>
                  <a:pt x="10" y="1069"/>
                </a:lnTo>
                <a:lnTo>
                  <a:pt x="15" y="1045"/>
                </a:lnTo>
                <a:lnTo>
                  <a:pt x="23" y="1023"/>
                </a:lnTo>
                <a:lnTo>
                  <a:pt x="31" y="1002"/>
                </a:lnTo>
                <a:lnTo>
                  <a:pt x="42" y="981"/>
                </a:lnTo>
                <a:lnTo>
                  <a:pt x="53" y="963"/>
                </a:lnTo>
                <a:lnTo>
                  <a:pt x="66" y="946"/>
                </a:lnTo>
                <a:lnTo>
                  <a:pt x="80" y="929"/>
                </a:lnTo>
                <a:lnTo>
                  <a:pt x="95" y="914"/>
                </a:lnTo>
                <a:lnTo>
                  <a:pt x="102" y="909"/>
                </a:lnTo>
                <a:lnTo>
                  <a:pt x="110" y="907"/>
                </a:lnTo>
                <a:lnTo>
                  <a:pt x="110" y="907"/>
                </a:lnTo>
                <a:close/>
                <a:moveTo>
                  <a:pt x="186" y="472"/>
                </a:moveTo>
                <a:lnTo>
                  <a:pt x="223" y="472"/>
                </a:lnTo>
                <a:lnTo>
                  <a:pt x="234" y="549"/>
                </a:lnTo>
                <a:lnTo>
                  <a:pt x="234" y="549"/>
                </a:lnTo>
                <a:lnTo>
                  <a:pt x="239" y="576"/>
                </a:lnTo>
                <a:lnTo>
                  <a:pt x="247" y="601"/>
                </a:lnTo>
                <a:lnTo>
                  <a:pt x="256" y="626"/>
                </a:lnTo>
                <a:lnTo>
                  <a:pt x="265" y="650"/>
                </a:lnTo>
                <a:lnTo>
                  <a:pt x="277" y="672"/>
                </a:lnTo>
                <a:lnTo>
                  <a:pt x="289" y="695"/>
                </a:lnTo>
                <a:lnTo>
                  <a:pt x="303" y="716"/>
                </a:lnTo>
                <a:lnTo>
                  <a:pt x="317" y="735"/>
                </a:lnTo>
                <a:lnTo>
                  <a:pt x="317" y="735"/>
                </a:lnTo>
                <a:lnTo>
                  <a:pt x="329" y="748"/>
                </a:lnTo>
                <a:lnTo>
                  <a:pt x="340" y="760"/>
                </a:lnTo>
                <a:lnTo>
                  <a:pt x="353" y="772"/>
                </a:lnTo>
                <a:lnTo>
                  <a:pt x="365" y="783"/>
                </a:lnTo>
                <a:lnTo>
                  <a:pt x="378" y="794"/>
                </a:lnTo>
                <a:lnTo>
                  <a:pt x="392" y="804"/>
                </a:lnTo>
                <a:lnTo>
                  <a:pt x="406" y="812"/>
                </a:lnTo>
                <a:lnTo>
                  <a:pt x="420" y="820"/>
                </a:lnTo>
                <a:lnTo>
                  <a:pt x="435" y="827"/>
                </a:lnTo>
                <a:lnTo>
                  <a:pt x="450" y="834"/>
                </a:lnTo>
                <a:lnTo>
                  <a:pt x="465" y="838"/>
                </a:lnTo>
                <a:lnTo>
                  <a:pt x="481" y="844"/>
                </a:lnTo>
                <a:lnTo>
                  <a:pt x="496" y="847"/>
                </a:lnTo>
                <a:lnTo>
                  <a:pt x="513" y="849"/>
                </a:lnTo>
                <a:lnTo>
                  <a:pt x="529" y="851"/>
                </a:lnTo>
                <a:lnTo>
                  <a:pt x="546" y="851"/>
                </a:lnTo>
                <a:lnTo>
                  <a:pt x="546" y="851"/>
                </a:lnTo>
                <a:lnTo>
                  <a:pt x="546" y="851"/>
                </a:lnTo>
                <a:lnTo>
                  <a:pt x="563" y="851"/>
                </a:lnTo>
                <a:lnTo>
                  <a:pt x="579" y="849"/>
                </a:lnTo>
                <a:lnTo>
                  <a:pt x="595" y="847"/>
                </a:lnTo>
                <a:lnTo>
                  <a:pt x="611" y="844"/>
                </a:lnTo>
                <a:lnTo>
                  <a:pt x="626" y="838"/>
                </a:lnTo>
                <a:lnTo>
                  <a:pt x="642" y="834"/>
                </a:lnTo>
                <a:lnTo>
                  <a:pt x="657" y="827"/>
                </a:lnTo>
                <a:lnTo>
                  <a:pt x="672" y="820"/>
                </a:lnTo>
                <a:lnTo>
                  <a:pt x="686" y="812"/>
                </a:lnTo>
                <a:lnTo>
                  <a:pt x="700" y="804"/>
                </a:lnTo>
                <a:lnTo>
                  <a:pt x="713" y="794"/>
                </a:lnTo>
                <a:lnTo>
                  <a:pt x="726" y="783"/>
                </a:lnTo>
                <a:lnTo>
                  <a:pt x="739" y="772"/>
                </a:lnTo>
                <a:lnTo>
                  <a:pt x="751" y="760"/>
                </a:lnTo>
                <a:lnTo>
                  <a:pt x="763" y="748"/>
                </a:lnTo>
                <a:lnTo>
                  <a:pt x="774" y="735"/>
                </a:lnTo>
                <a:lnTo>
                  <a:pt x="774" y="735"/>
                </a:lnTo>
                <a:lnTo>
                  <a:pt x="789" y="716"/>
                </a:lnTo>
                <a:lnTo>
                  <a:pt x="802" y="696"/>
                </a:lnTo>
                <a:lnTo>
                  <a:pt x="814" y="675"/>
                </a:lnTo>
                <a:lnTo>
                  <a:pt x="826" y="652"/>
                </a:lnTo>
                <a:lnTo>
                  <a:pt x="836" y="629"/>
                </a:lnTo>
                <a:lnTo>
                  <a:pt x="844" y="605"/>
                </a:lnTo>
                <a:lnTo>
                  <a:pt x="851" y="580"/>
                </a:lnTo>
                <a:lnTo>
                  <a:pt x="857" y="554"/>
                </a:lnTo>
                <a:lnTo>
                  <a:pt x="872" y="472"/>
                </a:lnTo>
                <a:lnTo>
                  <a:pt x="895" y="472"/>
                </a:lnTo>
                <a:lnTo>
                  <a:pt x="925" y="472"/>
                </a:lnTo>
                <a:lnTo>
                  <a:pt x="971" y="472"/>
                </a:lnTo>
                <a:lnTo>
                  <a:pt x="971" y="382"/>
                </a:lnTo>
                <a:lnTo>
                  <a:pt x="915" y="366"/>
                </a:lnTo>
                <a:lnTo>
                  <a:pt x="915" y="366"/>
                </a:lnTo>
                <a:lnTo>
                  <a:pt x="915" y="349"/>
                </a:lnTo>
                <a:lnTo>
                  <a:pt x="915" y="331"/>
                </a:lnTo>
                <a:lnTo>
                  <a:pt x="913" y="312"/>
                </a:lnTo>
                <a:lnTo>
                  <a:pt x="909" y="293"/>
                </a:lnTo>
                <a:lnTo>
                  <a:pt x="905" y="273"/>
                </a:lnTo>
                <a:lnTo>
                  <a:pt x="900" y="253"/>
                </a:lnTo>
                <a:lnTo>
                  <a:pt x="893" y="233"/>
                </a:lnTo>
                <a:lnTo>
                  <a:pt x="886" y="214"/>
                </a:lnTo>
                <a:lnTo>
                  <a:pt x="877" y="194"/>
                </a:lnTo>
                <a:lnTo>
                  <a:pt x="867" y="176"/>
                </a:lnTo>
                <a:lnTo>
                  <a:pt x="856" y="157"/>
                </a:lnTo>
                <a:lnTo>
                  <a:pt x="846" y="141"/>
                </a:lnTo>
                <a:lnTo>
                  <a:pt x="834" y="125"/>
                </a:lnTo>
                <a:lnTo>
                  <a:pt x="819" y="111"/>
                </a:lnTo>
                <a:lnTo>
                  <a:pt x="805" y="99"/>
                </a:lnTo>
                <a:lnTo>
                  <a:pt x="791" y="88"/>
                </a:lnTo>
                <a:lnTo>
                  <a:pt x="791" y="88"/>
                </a:lnTo>
                <a:lnTo>
                  <a:pt x="785" y="112"/>
                </a:lnTo>
                <a:lnTo>
                  <a:pt x="777" y="136"/>
                </a:lnTo>
                <a:lnTo>
                  <a:pt x="769" y="157"/>
                </a:lnTo>
                <a:lnTo>
                  <a:pt x="759" y="179"/>
                </a:lnTo>
                <a:lnTo>
                  <a:pt x="747" y="199"/>
                </a:lnTo>
                <a:lnTo>
                  <a:pt x="735" y="217"/>
                </a:lnTo>
                <a:lnTo>
                  <a:pt x="721" y="233"/>
                </a:lnTo>
                <a:lnTo>
                  <a:pt x="706" y="249"/>
                </a:lnTo>
                <a:lnTo>
                  <a:pt x="706" y="249"/>
                </a:lnTo>
                <a:lnTo>
                  <a:pt x="689" y="249"/>
                </a:lnTo>
                <a:lnTo>
                  <a:pt x="689" y="249"/>
                </a:lnTo>
                <a:lnTo>
                  <a:pt x="703" y="218"/>
                </a:lnTo>
                <a:lnTo>
                  <a:pt x="714" y="190"/>
                </a:lnTo>
                <a:lnTo>
                  <a:pt x="724" y="163"/>
                </a:lnTo>
                <a:lnTo>
                  <a:pt x="732" y="138"/>
                </a:lnTo>
                <a:lnTo>
                  <a:pt x="738" y="115"/>
                </a:lnTo>
                <a:lnTo>
                  <a:pt x="743" y="93"/>
                </a:lnTo>
                <a:lnTo>
                  <a:pt x="746" y="74"/>
                </a:lnTo>
                <a:lnTo>
                  <a:pt x="748" y="55"/>
                </a:lnTo>
                <a:lnTo>
                  <a:pt x="748" y="55"/>
                </a:lnTo>
                <a:lnTo>
                  <a:pt x="726" y="43"/>
                </a:lnTo>
                <a:lnTo>
                  <a:pt x="705" y="33"/>
                </a:lnTo>
                <a:lnTo>
                  <a:pt x="681" y="23"/>
                </a:lnTo>
                <a:lnTo>
                  <a:pt x="657" y="14"/>
                </a:lnTo>
                <a:lnTo>
                  <a:pt x="632" y="9"/>
                </a:lnTo>
                <a:lnTo>
                  <a:pt x="606" y="3"/>
                </a:lnTo>
                <a:lnTo>
                  <a:pt x="579" y="1"/>
                </a:lnTo>
                <a:lnTo>
                  <a:pt x="552" y="0"/>
                </a:lnTo>
                <a:lnTo>
                  <a:pt x="552" y="0"/>
                </a:lnTo>
                <a:lnTo>
                  <a:pt x="523" y="1"/>
                </a:lnTo>
                <a:lnTo>
                  <a:pt x="495" y="4"/>
                </a:lnTo>
                <a:lnTo>
                  <a:pt x="467" y="9"/>
                </a:lnTo>
                <a:lnTo>
                  <a:pt x="441" y="16"/>
                </a:lnTo>
                <a:lnTo>
                  <a:pt x="415" y="25"/>
                </a:lnTo>
                <a:lnTo>
                  <a:pt x="389" y="35"/>
                </a:lnTo>
                <a:lnTo>
                  <a:pt x="365" y="47"/>
                </a:lnTo>
                <a:lnTo>
                  <a:pt x="341" y="61"/>
                </a:lnTo>
                <a:lnTo>
                  <a:pt x="341" y="61"/>
                </a:lnTo>
                <a:lnTo>
                  <a:pt x="344" y="78"/>
                </a:lnTo>
                <a:lnTo>
                  <a:pt x="347" y="98"/>
                </a:lnTo>
                <a:lnTo>
                  <a:pt x="352" y="118"/>
                </a:lnTo>
                <a:lnTo>
                  <a:pt x="359" y="141"/>
                </a:lnTo>
                <a:lnTo>
                  <a:pt x="366" y="166"/>
                </a:lnTo>
                <a:lnTo>
                  <a:pt x="376" y="192"/>
                </a:lnTo>
                <a:lnTo>
                  <a:pt x="387" y="219"/>
                </a:lnTo>
                <a:lnTo>
                  <a:pt x="399" y="249"/>
                </a:lnTo>
                <a:lnTo>
                  <a:pt x="399" y="249"/>
                </a:lnTo>
                <a:lnTo>
                  <a:pt x="384" y="249"/>
                </a:lnTo>
                <a:lnTo>
                  <a:pt x="384" y="249"/>
                </a:lnTo>
                <a:lnTo>
                  <a:pt x="368" y="234"/>
                </a:lnTo>
                <a:lnTo>
                  <a:pt x="355" y="217"/>
                </a:lnTo>
                <a:lnTo>
                  <a:pt x="342" y="200"/>
                </a:lnTo>
                <a:lnTo>
                  <a:pt x="332" y="180"/>
                </a:lnTo>
                <a:lnTo>
                  <a:pt x="322" y="161"/>
                </a:lnTo>
                <a:lnTo>
                  <a:pt x="313" y="139"/>
                </a:lnTo>
                <a:lnTo>
                  <a:pt x="306" y="116"/>
                </a:lnTo>
                <a:lnTo>
                  <a:pt x="299" y="92"/>
                </a:lnTo>
                <a:lnTo>
                  <a:pt x="299" y="92"/>
                </a:lnTo>
                <a:lnTo>
                  <a:pt x="284" y="102"/>
                </a:lnTo>
                <a:lnTo>
                  <a:pt x="270" y="114"/>
                </a:lnTo>
                <a:lnTo>
                  <a:pt x="257" y="128"/>
                </a:lnTo>
                <a:lnTo>
                  <a:pt x="244" y="143"/>
                </a:lnTo>
                <a:lnTo>
                  <a:pt x="232" y="160"/>
                </a:lnTo>
                <a:lnTo>
                  <a:pt x="221" y="178"/>
                </a:lnTo>
                <a:lnTo>
                  <a:pt x="211" y="195"/>
                </a:lnTo>
                <a:lnTo>
                  <a:pt x="203" y="215"/>
                </a:lnTo>
                <a:lnTo>
                  <a:pt x="195" y="234"/>
                </a:lnTo>
                <a:lnTo>
                  <a:pt x="187" y="254"/>
                </a:lnTo>
                <a:lnTo>
                  <a:pt x="182" y="273"/>
                </a:lnTo>
                <a:lnTo>
                  <a:pt x="177" y="293"/>
                </a:lnTo>
                <a:lnTo>
                  <a:pt x="173" y="311"/>
                </a:lnTo>
                <a:lnTo>
                  <a:pt x="170" y="330"/>
                </a:lnTo>
                <a:lnTo>
                  <a:pt x="169" y="348"/>
                </a:lnTo>
                <a:lnTo>
                  <a:pt x="169" y="364"/>
                </a:lnTo>
                <a:lnTo>
                  <a:pt x="109" y="382"/>
                </a:lnTo>
                <a:lnTo>
                  <a:pt x="109" y="472"/>
                </a:lnTo>
                <a:lnTo>
                  <a:pt x="186" y="472"/>
                </a:lnTo>
                <a:lnTo>
                  <a:pt x="186" y="472"/>
                </a:lnTo>
                <a:close/>
                <a:moveTo>
                  <a:pt x="297" y="472"/>
                </a:moveTo>
                <a:lnTo>
                  <a:pt x="465" y="472"/>
                </a:lnTo>
                <a:lnTo>
                  <a:pt x="793" y="472"/>
                </a:lnTo>
                <a:lnTo>
                  <a:pt x="795" y="472"/>
                </a:lnTo>
                <a:lnTo>
                  <a:pt x="795" y="472"/>
                </a:lnTo>
                <a:lnTo>
                  <a:pt x="793" y="503"/>
                </a:lnTo>
                <a:lnTo>
                  <a:pt x="789" y="535"/>
                </a:lnTo>
                <a:lnTo>
                  <a:pt x="783" y="564"/>
                </a:lnTo>
                <a:lnTo>
                  <a:pt x="774" y="592"/>
                </a:lnTo>
                <a:lnTo>
                  <a:pt x="763" y="619"/>
                </a:lnTo>
                <a:lnTo>
                  <a:pt x="750" y="645"/>
                </a:lnTo>
                <a:lnTo>
                  <a:pt x="736" y="669"/>
                </a:lnTo>
                <a:lnTo>
                  <a:pt x="720" y="691"/>
                </a:lnTo>
                <a:lnTo>
                  <a:pt x="720" y="691"/>
                </a:lnTo>
                <a:lnTo>
                  <a:pt x="702" y="710"/>
                </a:lnTo>
                <a:lnTo>
                  <a:pt x="683" y="728"/>
                </a:lnTo>
                <a:lnTo>
                  <a:pt x="673" y="736"/>
                </a:lnTo>
                <a:lnTo>
                  <a:pt x="662" y="744"/>
                </a:lnTo>
                <a:lnTo>
                  <a:pt x="653" y="750"/>
                </a:lnTo>
                <a:lnTo>
                  <a:pt x="641" y="756"/>
                </a:lnTo>
                <a:lnTo>
                  <a:pt x="630" y="762"/>
                </a:lnTo>
                <a:lnTo>
                  <a:pt x="619" y="767"/>
                </a:lnTo>
                <a:lnTo>
                  <a:pt x="607" y="771"/>
                </a:lnTo>
                <a:lnTo>
                  <a:pt x="595" y="774"/>
                </a:lnTo>
                <a:lnTo>
                  <a:pt x="583" y="776"/>
                </a:lnTo>
                <a:lnTo>
                  <a:pt x="571" y="779"/>
                </a:lnTo>
                <a:lnTo>
                  <a:pt x="558" y="780"/>
                </a:lnTo>
                <a:lnTo>
                  <a:pt x="546" y="781"/>
                </a:lnTo>
                <a:lnTo>
                  <a:pt x="546" y="781"/>
                </a:lnTo>
                <a:lnTo>
                  <a:pt x="546" y="781"/>
                </a:lnTo>
                <a:lnTo>
                  <a:pt x="533" y="780"/>
                </a:lnTo>
                <a:lnTo>
                  <a:pt x="521" y="779"/>
                </a:lnTo>
                <a:lnTo>
                  <a:pt x="509" y="776"/>
                </a:lnTo>
                <a:lnTo>
                  <a:pt x="497" y="774"/>
                </a:lnTo>
                <a:lnTo>
                  <a:pt x="486" y="771"/>
                </a:lnTo>
                <a:lnTo>
                  <a:pt x="474" y="767"/>
                </a:lnTo>
                <a:lnTo>
                  <a:pt x="462" y="762"/>
                </a:lnTo>
                <a:lnTo>
                  <a:pt x="451" y="756"/>
                </a:lnTo>
                <a:lnTo>
                  <a:pt x="440" y="750"/>
                </a:lnTo>
                <a:lnTo>
                  <a:pt x="429" y="744"/>
                </a:lnTo>
                <a:lnTo>
                  <a:pt x="419" y="736"/>
                </a:lnTo>
                <a:lnTo>
                  <a:pt x="410" y="728"/>
                </a:lnTo>
                <a:lnTo>
                  <a:pt x="390" y="710"/>
                </a:lnTo>
                <a:lnTo>
                  <a:pt x="373" y="691"/>
                </a:lnTo>
                <a:lnTo>
                  <a:pt x="373" y="691"/>
                </a:lnTo>
                <a:lnTo>
                  <a:pt x="357" y="669"/>
                </a:lnTo>
                <a:lnTo>
                  <a:pt x="341" y="645"/>
                </a:lnTo>
                <a:lnTo>
                  <a:pt x="329" y="619"/>
                </a:lnTo>
                <a:lnTo>
                  <a:pt x="319" y="592"/>
                </a:lnTo>
                <a:lnTo>
                  <a:pt x="310" y="564"/>
                </a:lnTo>
                <a:lnTo>
                  <a:pt x="303" y="535"/>
                </a:lnTo>
                <a:lnTo>
                  <a:pt x="299" y="503"/>
                </a:lnTo>
                <a:lnTo>
                  <a:pt x="297" y="472"/>
                </a:lnTo>
                <a:lnTo>
                  <a:pt x="297"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19" rIns="91440" bIns="45719" numCol="1" anchor="t" anchorCtr="0" compatLnSpc="1">
            <a:prstTxWarp prst="textNoShape">
              <a:avLst/>
            </a:prstTxWarp>
          </a:bodyPr>
          <a:lstStyle/>
          <a:p>
            <a:pPr defTabSz="1018777"/>
            <a:endParaRPr lang="en-GB" sz="2000" dirty="0">
              <a:solidFill>
                <a:srgbClr val="000000"/>
              </a:solidFill>
              <a:latin typeface="Arial"/>
            </a:endParaRPr>
          </a:p>
        </p:txBody>
      </p:sp>
      <p:sp>
        <p:nvSpPr>
          <p:cNvPr id="32" name="Freeform 15">
            <a:extLst>
              <a:ext uri="{FF2B5EF4-FFF2-40B4-BE49-F238E27FC236}">
                <a16:creationId xmlns:a16="http://schemas.microsoft.com/office/drawing/2014/main" id="{77183D93-ED1B-450C-AA0D-393AD4D773F4}"/>
              </a:ext>
            </a:extLst>
          </p:cNvPr>
          <p:cNvSpPr>
            <a:spLocks noChangeAspect="1" noEditPoints="1"/>
          </p:cNvSpPr>
          <p:nvPr/>
        </p:nvSpPr>
        <p:spPr bwMode="auto">
          <a:xfrm>
            <a:off x="2997231" y="4831882"/>
            <a:ext cx="825877" cy="446583"/>
          </a:xfrm>
          <a:custGeom>
            <a:avLst/>
            <a:gdLst>
              <a:gd name="T0" fmla="*/ 33 w 195"/>
              <a:gd name="T1" fmla="*/ 67 h 102"/>
              <a:gd name="T2" fmla="*/ 13 w 195"/>
              <a:gd name="T3" fmla="*/ 74 h 102"/>
              <a:gd name="T4" fmla="*/ 35 w 195"/>
              <a:gd name="T5" fmla="*/ 54 h 102"/>
              <a:gd name="T6" fmla="*/ 13 w 195"/>
              <a:gd name="T7" fmla="*/ 60 h 102"/>
              <a:gd name="T8" fmla="*/ 35 w 195"/>
              <a:gd name="T9" fmla="*/ 54 h 102"/>
              <a:gd name="T10" fmla="*/ 47 w 195"/>
              <a:gd name="T11" fmla="*/ 98 h 102"/>
              <a:gd name="T12" fmla="*/ 9 w 195"/>
              <a:gd name="T13" fmla="*/ 102 h 102"/>
              <a:gd name="T14" fmla="*/ 0 w 195"/>
              <a:gd name="T15" fmla="*/ 20 h 102"/>
              <a:gd name="T16" fmla="*/ 13 w 195"/>
              <a:gd name="T17" fmla="*/ 11 h 102"/>
              <a:gd name="T18" fmla="*/ 13 w 195"/>
              <a:gd name="T19" fmla="*/ 0 h 102"/>
              <a:gd name="T20" fmla="*/ 29 w 195"/>
              <a:gd name="T21" fmla="*/ 0 h 102"/>
              <a:gd name="T22" fmla="*/ 35 w 195"/>
              <a:gd name="T23" fmla="*/ 7 h 102"/>
              <a:gd name="T24" fmla="*/ 39 w 195"/>
              <a:gd name="T25" fmla="*/ 11 h 102"/>
              <a:gd name="T26" fmla="*/ 48 w 195"/>
              <a:gd name="T27" fmla="*/ 32 h 102"/>
              <a:gd name="T28" fmla="*/ 47 w 195"/>
              <a:gd name="T29" fmla="*/ 36 h 102"/>
              <a:gd name="T30" fmla="*/ 42 w 195"/>
              <a:gd name="T31" fmla="*/ 23 h 102"/>
              <a:gd name="T32" fmla="*/ 11 w 195"/>
              <a:gd name="T33" fmla="*/ 18 h 102"/>
              <a:gd name="T34" fmla="*/ 6 w 195"/>
              <a:gd name="T35" fmla="*/ 91 h 102"/>
              <a:gd name="T36" fmla="*/ 37 w 195"/>
              <a:gd name="T37" fmla="*/ 96 h 102"/>
              <a:gd name="T38" fmla="*/ 42 w 195"/>
              <a:gd name="T39" fmla="*/ 90 h 102"/>
              <a:gd name="T40" fmla="*/ 29 w 195"/>
              <a:gd name="T41" fmla="*/ 11 h 102"/>
              <a:gd name="T42" fmla="*/ 19 w 195"/>
              <a:gd name="T43" fmla="*/ 7 h 102"/>
              <a:gd name="T44" fmla="*/ 35 w 195"/>
              <a:gd name="T45" fmla="*/ 26 h 102"/>
              <a:gd name="T46" fmla="*/ 13 w 195"/>
              <a:gd name="T47" fmla="*/ 33 h 102"/>
              <a:gd name="T48" fmla="*/ 35 w 195"/>
              <a:gd name="T49" fmla="*/ 26 h 102"/>
              <a:gd name="T50" fmla="*/ 35 w 195"/>
              <a:gd name="T51" fmla="*/ 88 h 102"/>
              <a:gd name="T52" fmla="*/ 13 w 195"/>
              <a:gd name="T53" fmla="*/ 81 h 102"/>
              <a:gd name="T54" fmla="*/ 193 w 195"/>
              <a:gd name="T55" fmla="*/ 80 h 102"/>
              <a:gd name="T56" fmla="*/ 184 w 195"/>
              <a:gd name="T57" fmla="*/ 86 h 102"/>
              <a:gd name="T58" fmla="*/ 149 w 195"/>
              <a:gd name="T59" fmla="*/ 86 h 102"/>
              <a:gd name="T60" fmla="*/ 64 w 195"/>
              <a:gd name="T61" fmla="*/ 101 h 102"/>
              <a:gd name="T62" fmla="*/ 46 w 195"/>
              <a:gd name="T63" fmla="*/ 83 h 102"/>
              <a:gd name="T64" fmla="*/ 52 w 195"/>
              <a:gd name="T65" fmla="*/ 39 h 102"/>
              <a:gd name="T66" fmla="*/ 57 w 195"/>
              <a:gd name="T67" fmla="*/ 35 h 102"/>
              <a:gd name="T68" fmla="*/ 117 w 195"/>
              <a:gd name="T69" fmla="*/ 31 h 102"/>
              <a:gd name="T70" fmla="*/ 193 w 195"/>
              <a:gd name="T71" fmla="*/ 65 h 102"/>
              <a:gd name="T72" fmla="*/ 58 w 195"/>
              <a:gd name="T73" fmla="*/ 49 h 102"/>
              <a:gd name="T74" fmla="*/ 76 w 195"/>
              <a:gd name="T75" fmla="*/ 37 h 102"/>
              <a:gd name="T76" fmla="*/ 57 w 195"/>
              <a:gd name="T77" fmla="*/ 47 h 102"/>
              <a:gd name="T78" fmla="*/ 77 w 195"/>
              <a:gd name="T79" fmla="*/ 84 h 102"/>
              <a:gd name="T80" fmla="*/ 51 w 195"/>
              <a:gd name="T81" fmla="*/ 84 h 102"/>
              <a:gd name="T82" fmla="*/ 77 w 195"/>
              <a:gd name="T83" fmla="*/ 84 h 102"/>
              <a:gd name="T84" fmla="*/ 116 w 195"/>
              <a:gd name="T85" fmla="*/ 37 h 102"/>
              <a:gd name="T86" fmla="*/ 81 w 195"/>
              <a:gd name="T87" fmla="*/ 36 h 102"/>
              <a:gd name="T88" fmla="*/ 139 w 195"/>
              <a:gd name="T89" fmla="*/ 52 h 102"/>
              <a:gd name="T90" fmla="*/ 180 w 195"/>
              <a:gd name="T91" fmla="*/ 84 h 102"/>
              <a:gd name="T92" fmla="*/ 154 w 195"/>
              <a:gd name="T93" fmla="*/ 84 h 102"/>
              <a:gd name="T94" fmla="*/ 180 w 195"/>
              <a:gd name="T95" fmla="*/ 84 h 102"/>
              <a:gd name="T96" fmla="*/ 13 w 195"/>
              <a:gd name="T97" fmla="*/ 40 h 102"/>
              <a:gd name="T98" fmla="*/ 35 w 195"/>
              <a:gd name="T99"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 h="102">
                <a:moveTo>
                  <a:pt x="13" y="67"/>
                </a:moveTo>
                <a:cubicBezTo>
                  <a:pt x="33" y="67"/>
                  <a:pt x="33" y="67"/>
                  <a:pt x="33" y="67"/>
                </a:cubicBezTo>
                <a:cubicBezTo>
                  <a:pt x="32" y="69"/>
                  <a:pt x="32" y="71"/>
                  <a:pt x="32" y="74"/>
                </a:cubicBezTo>
                <a:cubicBezTo>
                  <a:pt x="13" y="74"/>
                  <a:pt x="13" y="74"/>
                  <a:pt x="13" y="74"/>
                </a:cubicBezTo>
                <a:lnTo>
                  <a:pt x="13" y="67"/>
                </a:lnTo>
                <a:close/>
                <a:moveTo>
                  <a:pt x="35" y="54"/>
                </a:moveTo>
                <a:cubicBezTo>
                  <a:pt x="13" y="54"/>
                  <a:pt x="13" y="54"/>
                  <a:pt x="13" y="54"/>
                </a:cubicBezTo>
                <a:cubicBezTo>
                  <a:pt x="13" y="60"/>
                  <a:pt x="13" y="60"/>
                  <a:pt x="13" y="60"/>
                </a:cubicBezTo>
                <a:cubicBezTo>
                  <a:pt x="34" y="60"/>
                  <a:pt x="34" y="60"/>
                  <a:pt x="34" y="60"/>
                </a:cubicBezTo>
                <a:cubicBezTo>
                  <a:pt x="34" y="58"/>
                  <a:pt x="35" y="55"/>
                  <a:pt x="35" y="54"/>
                </a:cubicBezTo>
                <a:close/>
                <a:moveTo>
                  <a:pt x="42" y="90"/>
                </a:moveTo>
                <a:cubicBezTo>
                  <a:pt x="43" y="93"/>
                  <a:pt x="44" y="96"/>
                  <a:pt x="47" y="98"/>
                </a:cubicBezTo>
                <a:cubicBezTo>
                  <a:pt x="45" y="101"/>
                  <a:pt x="42" y="102"/>
                  <a:pt x="39" y="102"/>
                </a:cubicBezTo>
                <a:cubicBezTo>
                  <a:pt x="9" y="102"/>
                  <a:pt x="9" y="102"/>
                  <a:pt x="9" y="102"/>
                </a:cubicBezTo>
                <a:cubicBezTo>
                  <a:pt x="4" y="102"/>
                  <a:pt x="0" y="98"/>
                  <a:pt x="0" y="93"/>
                </a:cubicBezTo>
                <a:cubicBezTo>
                  <a:pt x="0" y="20"/>
                  <a:pt x="0" y="20"/>
                  <a:pt x="0" y="20"/>
                </a:cubicBezTo>
                <a:cubicBezTo>
                  <a:pt x="0" y="15"/>
                  <a:pt x="4" y="11"/>
                  <a:pt x="9" y="11"/>
                </a:cubicBezTo>
                <a:cubicBezTo>
                  <a:pt x="13" y="11"/>
                  <a:pt x="13" y="11"/>
                  <a:pt x="13" y="11"/>
                </a:cubicBezTo>
                <a:cubicBezTo>
                  <a:pt x="13" y="7"/>
                  <a:pt x="13" y="7"/>
                  <a:pt x="13" y="7"/>
                </a:cubicBezTo>
                <a:cubicBezTo>
                  <a:pt x="13" y="0"/>
                  <a:pt x="13" y="0"/>
                  <a:pt x="13" y="0"/>
                </a:cubicBezTo>
                <a:cubicBezTo>
                  <a:pt x="19" y="0"/>
                  <a:pt x="19" y="0"/>
                  <a:pt x="19" y="0"/>
                </a:cubicBezTo>
                <a:cubicBezTo>
                  <a:pt x="29" y="0"/>
                  <a:pt x="29" y="0"/>
                  <a:pt x="29" y="0"/>
                </a:cubicBezTo>
                <a:cubicBezTo>
                  <a:pt x="35" y="0"/>
                  <a:pt x="35" y="0"/>
                  <a:pt x="35" y="0"/>
                </a:cubicBezTo>
                <a:cubicBezTo>
                  <a:pt x="35" y="7"/>
                  <a:pt x="35" y="7"/>
                  <a:pt x="35" y="7"/>
                </a:cubicBezTo>
                <a:cubicBezTo>
                  <a:pt x="35" y="11"/>
                  <a:pt x="35" y="11"/>
                  <a:pt x="35" y="11"/>
                </a:cubicBezTo>
                <a:cubicBezTo>
                  <a:pt x="39" y="11"/>
                  <a:pt x="39" y="11"/>
                  <a:pt x="39" y="11"/>
                </a:cubicBezTo>
                <a:cubicBezTo>
                  <a:pt x="44" y="11"/>
                  <a:pt x="48" y="15"/>
                  <a:pt x="48" y="20"/>
                </a:cubicBezTo>
                <a:cubicBezTo>
                  <a:pt x="48" y="32"/>
                  <a:pt x="48" y="32"/>
                  <a:pt x="48" y="32"/>
                </a:cubicBezTo>
                <a:cubicBezTo>
                  <a:pt x="45" y="32"/>
                  <a:pt x="45" y="32"/>
                  <a:pt x="45" y="32"/>
                </a:cubicBezTo>
                <a:cubicBezTo>
                  <a:pt x="46" y="32"/>
                  <a:pt x="47" y="34"/>
                  <a:pt x="47" y="36"/>
                </a:cubicBezTo>
                <a:cubicBezTo>
                  <a:pt x="45" y="37"/>
                  <a:pt x="44" y="39"/>
                  <a:pt x="42" y="40"/>
                </a:cubicBezTo>
                <a:cubicBezTo>
                  <a:pt x="42" y="23"/>
                  <a:pt x="42" y="23"/>
                  <a:pt x="42" y="23"/>
                </a:cubicBezTo>
                <a:cubicBezTo>
                  <a:pt x="42" y="20"/>
                  <a:pt x="39" y="18"/>
                  <a:pt x="37" y="18"/>
                </a:cubicBezTo>
                <a:cubicBezTo>
                  <a:pt x="11" y="18"/>
                  <a:pt x="11" y="18"/>
                  <a:pt x="11" y="18"/>
                </a:cubicBezTo>
                <a:cubicBezTo>
                  <a:pt x="8" y="18"/>
                  <a:pt x="6" y="20"/>
                  <a:pt x="6" y="23"/>
                </a:cubicBezTo>
                <a:cubicBezTo>
                  <a:pt x="6" y="91"/>
                  <a:pt x="6" y="91"/>
                  <a:pt x="6" y="91"/>
                </a:cubicBezTo>
                <a:cubicBezTo>
                  <a:pt x="6" y="94"/>
                  <a:pt x="8" y="96"/>
                  <a:pt x="11" y="96"/>
                </a:cubicBezTo>
                <a:cubicBezTo>
                  <a:pt x="37" y="96"/>
                  <a:pt x="37" y="96"/>
                  <a:pt x="37" y="96"/>
                </a:cubicBezTo>
                <a:cubicBezTo>
                  <a:pt x="39" y="96"/>
                  <a:pt x="42" y="94"/>
                  <a:pt x="42" y="91"/>
                </a:cubicBezTo>
                <a:lnTo>
                  <a:pt x="42" y="90"/>
                </a:lnTo>
                <a:close/>
                <a:moveTo>
                  <a:pt x="19" y="11"/>
                </a:moveTo>
                <a:cubicBezTo>
                  <a:pt x="29" y="11"/>
                  <a:pt x="29" y="11"/>
                  <a:pt x="29" y="11"/>
                </a:cubicBezTo>
                <a:cubicBezTo>
                  <a:pt x="29" y="7"/>
                  <a:pt x="29" y="7"/>
                  <a:pt x="29" y="7"/>
                </a:cubicBezTo>
                <a:cubicBezTo>
                  <a:pt x="19" y="7"/>
                  <a:pt x="19" y="7"/>
                  <a:pt x="19" y="7"/>
                </a:cubicBezTo>
                <a:lnTo>
                  <a:pt x="19" y="11"/>
                </a:lnTo>
                <a:close/>
                <a:moveTo>
                  <a:pt x="35" y="26"/>
                </a:moveTo>
                <a:cubicBezTo>
                  <a:pt x="13" y="26"/>
                  <a:pt x="13" y="26"/>
                  <a:pt x="13" y="26"/>
                </a:cubicBezTo>
                <a:cubicBezTo>
                  <a:pt x="13" y="33"/>
                  <a:pt x="13" y="33"/>
                  <a:pt x="13" y="33"/>
                </a:cubicBezTo>
                <a:cubicBezTo>
                  <a:pt x="35" y="33"/>
                  <a:pt x="35" y="33"/>
                  <a:pt x="35" y="33"/>
                </a:cubicBezTo>
                <a:lnTo>
                  <a:pt x="35" y="26"/>
                </a:lnTo>
                <a:close/>
                <a:moveTo>
                  <a:pt x="13" y="88"/>
                </a:moveTo>
                <a:cubicBezTo>
                  <a:pt x="35" y="88"/>
                  <a:pt x="35" y="88"/>
                  <a:pt x="35" y="88"/>
                </a:cubicBezTo>
                <a:cubicBezTo>
                  <a:pt x="35" y="81"/>
                  <a:pt x="35" y="81"/>
                  <a:pt x="35" y="81"/>
                </a:cubicBezTo>
                <a:cubicBezTo>
                  <a:pt x="13" y="81"/>
                  <a:pt x="13" y="81"/>
                  <a:pt x="13" y="81"/>
                </a:cubicBezTo>
                <a:lnTo>
                  <a:pt x="13" y="88"/>
                </a:lnTo>
                <a:close/>
                <a:moveTo>
                  <a:pt x="193" y="80"/>
                </a:moveTo>
                <a:cubicBezTo>
                  <a:pt x="192" y="86"/>
                  <a:pt x="185" y="86"/>
                  <a:pt x="185" y="86"/>
                </a:cubicBezTo>
                <a:cubicBezTo>
                  <a:pt x="185" y="86"/>
                  <a:pt x="184" y="86"/>
                  <a:pt x="184" y="86"/>
                </a:cubicBezTo>
                <a:cubicBezTo>
                  <a:pt x="183" y="94"/>
                  <a:pt x="176" y="101"/>
                  <a:pt x="167" y="101"/>
                </a:cubicBezTo>
                <a:cubicBezTo>
                  <a:pt x="158" y="101"/>
                  <a:pt x="150" y="95"/>
                  <a:pt x="149" y="86"/>
                </a:cubicBezTo>
                <a:cubicBezTo>
                  <a:pt x="128" y="86"/>
                  <a:pt x="101" y="86"/>
                  <a:pt x="81" y="86"/>
                </a:cubicBezTo>
                <a:cubicBezTo>
                  <a:pt x="80" y="95"/>
                  <a:pt x="73" y="101"/>
                  <a:pt x="64" y="101"/>
                </a:cubicBezTo>
                <a:cubicBezTo>
                  <a:pt x="54" y="101"/>
                  <a:pt x="46" y="93"/>
                  <a:pt x="46" y="84"/>
                </a:cubicBezTo>
                <a:cubicBezTo>
                  <a:pt x="46" y="83"/>
                  <a:pt x="46" y="83"/>
                  <a:pt x="46" y="83"/>
                </a:cubicBezTo>
                <a:cubicBezTo>
                  <a:pt x="34" y="78"/>
                  <a:pt x="38" y="68"/>
                  <a:pt x="39" y="66"/>
                </a:cubicBezTo>
                <a:cubicBezTo>
                  <a:pt x="40" y="45"/>
                  <a:pt x="48" y="42"/>
                  <a:pt x="52" y="39"/>
                </a:cubicBezTo>
                <a:cubicBezTo>
                  <a:pt x="52" y="37"/>
                  <a:pt x="51" y="35"/>
                  <a:pt x="50" y="35"/>
                </a:cubicBezTo>
                <a:cubicBezTo>
                  <a:pt x="57" y="35"/>
                  <a:pt x="57" y="35"/>
                  <a:pt x="57" y="35"/>
                </a:cubicBezTo>
                <a:cubicBezTo>
                  <a:pt x="57" y="35"/>
                  <a:pt x="57" y="35"/>
                  <a:pt x="57" y="35"/>
                </a:cubicBezTo>
                <a:cubicBezTo>
                  <a:pt x="74" y="27"/>
                  <a:pt x="117" y="31"/>
                  <a:pt x="117" y="31"/>
                </a:cubicBezTo>
                <a:cubicBezTo>
                  <a:pt x="124" y="33"/>
                  <a:pt x="142" y="42"/>
                  <a:pt x="155" y="51"/>
                </a:cubicBezTo>
                <a:cubicBezTo>
                  <a:pt x="184" y="52"/>
                  <a:pt x="192" y="60"/>
                  <a:pt x="193" y="65"/>
                </a:cubicBezTo>
                <a:cubicBezTo>
                  <a:pt x="195" y="71"/>
                  <a:pt x="195" y="75"/>
                  <a:pt x="193" y="80"/>
                </a:cubicBezTo>
                <a:close/>
                <a:moveTo>
                  <a:pt x="58" y="49"/>
                </a:moveTo>
                <a:cubicBezTo>
                  <a:pt x="60" y="49"/>
                  <a:pt x="65" y="49"/>
                  <a:pt x="70" y="49"/>
                </a:cubicBezTo>
                <a:cubicBezTo>
                  <a:pt x="76" y="37"/>
                  <a:pt x="76" y="37"/>
                  <a:pt x="76" y="37"/>
                </a:cubicBezTo>
                <a:cubicBezTo>
                  <a:pt x="74" y="37"/>
                  <a:pt x="73" y="37"/>
                  <a:pt x="72" y="38"/>
                </a:cubicBezTo>
                <a:cubicBezTo>
                  <a:pt x="65" y="40"/>
                  <a:pt x="60" y="45"/>
                  <a:pt x="57" y="47"/>
                </a:cubicBezTo>
                <a:cubicBezTo>
                  <a:pt x="57" y="48"/>
                  <a:pt x="57" y="49"/>
                  <a:pt x="58" y="49"/>
                </a:cubicBezTo>
                <a:close/>
                <a:moveTo>
                  <a:pt x="77" y="84"/>
                </a:moveTo>
                <a:cubicBezTo>
                  <a:pt x="77" y="76"/>
                  <a:pt x="71" y="71"/>
                  <a:pt x="64" y="71"/>
                </a:cubicBezTo>
                <a:cubicBezTo>
                  <a:pt x="57" y="71"/>
                  <a:pt x="51" y="76"/>
                  <a:pt x="51" y="84"/>
                </a:cubicBezTo>
                <a:cubicBezTo>
                  <a:pt x="51" y="91"/>
                  <a:pt x="57" y="96"/>
                  <a:pt x="64" y="96"/>
                </a:cubicBezTo>
                <a:cubicBezTo>
                  <a:pt x="71" y="96"/>
                  <a:pt x="77" y="91"/>
                  <a:pt x="77" y="84"/>
                </a:cubicBezTo>
                <a:close/>
                <a:moveTo>
                  <a:pt x="140" y="50"/>
                </a:moveTo>
                <a:cubicBezTo>
                  <a:pt x="134" y="47"/>
                  <a:pt x="120" y="39"/>
                  <a:pt x="116" y="37"/>
                </a:cubicBezTo>
                <a:cubicBezTo>
                  <a:pt x="116" y="37"/>
                  <a:pt x="116" y="37"/>
                  <a:pt x="116" y="37"/>
                </a:cubicBezTo>
                <a:cubicBezTo>
                  <a:pt x="110" y="36"/>
                  <a:pt x="93" y="35"/>
                  <a:pt x="81" y="36"/>
                </a:cubicBezTo>
                <a:cubicBezTo>
                  <a:pt x="76" y="49"/>
                  <a:pt x="76" y="49"/>
                  <a:pt x="76" y="49"/>
                </a:cubicBezTo>
                <a:cubicBezTo>
                  <a:pt x="97" y="50"/>
                  <a:pt x="129" y="51"/>
                  <a:pt x="139" y="52"/>
                </a:cubicBezTo>
                <a:cubicBezTo>
                  <a:pt x="140" y="52"/>
                  <a:pt x="140" y="50"/>
                  <a:pt x="140" y="50"/>
                </a:cubicBezTo>
                <a:close/>
                <a:moveTo>
                  <a:pt x="180" y="84"/>
                </a:moveTo>
                <a:cubicBezTo>
                  <a:pt x="180" y="76"/>
                  <a:pt x="174" y="71"/>
                  <a:pt x="167" y="71"/>
                </a:cubicBezTo>
                <a:cubicBezTo>
                  <a:pt x="160" y="71"/>
                  <a:pt x="154" y="76"/>
                  <a:pt x="154" y="84"/>
                </a:cubicBezTo>
                <a:cubicBezTo>
                  <a:pt x="154" y="91"/>
                  <a:pt x="160" y="96"/>
                  <a:pt x="167" y="96"/>
                </a:cubicBezTo>
                <a:cubicBezTo>
                  <a:pt x="174" y="96"/>
                  <a:pt x="180" y="91"/>
                  <a:pt x="180" y="84"/>
                </a:cubicBezTo>
                <a:close/>
                <a:moveTo>
                  <a:pt x="35" y="40"/>
                </a:moveTo>
                <a:cubicBezTo>
                  <a:pt x="13" y="40"/>
                  <a:pt x="13" y="40"/>
                  <a:pt x="13" y="40"/>
                </a:cubicBezTo>
                <a:cubicBezTo>
                  <a:pt x="13" y="47"/>
                  <a:pt x="13" y="47"/>
                  <a:pt x="13" y="47"/>
                </a:cubicBezTo>
                <a:cubicBezTo>
                  <a:pt x="35" y="47"/>
                  <a:pt x="35" y="47"/>
                  <a:pt x="35" y="47"/>
                </a:cubicBezTo>
                <a:lnTo>
                  <a:pt x="35" y="40"/>
                </a:lnTo>
                <a:close/>
              </a:path>
            </a:pathLst>
          </a:custGeom>
          <a:solidFill>
            <a:schemeClr val="bg1"/>
          </a:solidFill>
          <a:ln>
            <a:noFill/>
          </a:ln>
        </p:spPr>
        <p:txBody>
          <a:bodyPr vert="horz" wrap="square" lIns="100817" tIns="50408" rIns="100817" bIns="50408" numCol="1" anchor="t" anchorCtr="0" compatLnSpc="1">
            <a:prstTxWarp prst="textNoShape">
              <a:avLst/>
            </a:prstTxWarp>
          </a:bodyPr>
          <a:lstStyle/>
          <a:p>
            <a:pPr defTabSz="1018777"/>
            <a:endParaRPr lang="de-DE" sz="2204" dirty="0">
              <a:solidFill>
                <a:srgbClr val="000000"/>
              </a:solidFill>
              <a:latin typeface="Arial"/>
            </a:endParaRPr>
          </a:p>
        </p:txBody>
      </p:sp>
      <p:sp>
        <p:nvSpPr>
          <p:cNvPr id="2" name="Elipse 1">
            <a:extLst>
              <a:ext uri="{FF2B5EF4-FFF2-40B4-BE49-F238E27FC236}">
                <a16:creationId xmlns:a16="http://schemas.microsoft.com/office/drawing/2014/main" id="{58C426C0-F44B-45F7-9A4A-44062B462265}"/>
              </a:ext>
            </a:extLst>
          </p:cNvPr>
          <p:cNvSpPr/>
          <p:nvPr/>
        </p:nvSpPr>
        <p:spPr>
          <a:xfrm>
            <a:off x="8025554" y="2203965"/>
            <a:ext cx="3619721" cy="355994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Marcador de texto 2">
            <a:extLst>
              <a:ext uri="{FF2B5EF4-FFF2-40B4-BE49-F238E27FC236}">
                <a16:creationId xmlns:a16="http://schemas.microsoft.com/office/drawing/2014/main" id="{39568A01-4A01-4D05-A3F3-9090B5DEEA67}"/>
              </a:ext>
            </a:extLst>
          </p:cNvPr>
          <p:cNvSpPr txBox="1">
            <a:spLocks/>
          </p:cNvSpPr>
          <p:nvPr/>
        </p:nvSpPr>
        <p:spPr>
          <a:xfrm>
            <a:off x="441779" y="1281407"/>
            <a:ext cx="10697276" cy="588591"/>
          </a:xfrm>
          <a:prstGeom prst="rect">
            <a:avLst/>
          </a:prstGeom>
          <a:solidFill>
            <a:srgbClr val="002060"/>
          </a:solidFill>
          <a:ln w="25400" cap="rnd" cmpd="sng" algn="ctr">
            <a:solidFill>
              <a:schemeClr val="accent1">
                <a:lumMod val="75000"/>
              </a:schemeClr>
            </a:solidFill>
            <a:prstDash val="solid"/>
          </a:ln>
          <a:effectLst/>
        </p:spPr>
        <p:txBody>
          <a:bodyPr vert="horz" lIns="106934" tIns="53467" rIns="106934" bIns="53467" rtlCol="0" anchor="ctr">
            <a:noAutofit/>
          </a:bodyPr>
          <a:lstStyle>
            <a:lvl1pPr algn="l" defTabSz="513160" rtl="0" eaLnBrk="0" fontAlgn="base" hangingPunct="0">
              <a:lnSpc>
                <a:spcPct val="90000"/>
              </a:lnSpc>
              <a:spcBef>
                <a:spcPts val="563"/>
              </a:spcBef>
              <a:spcAft>
                <a:spcPct val="0"/>
              </a:spcAft>
              <a:buFont typeface="Arial" panose="020B0604020202020204" pitchFamily="34" charset="0"/>
              <a:defRPr sz="4950" b="1" kern="1200">
                <a:solidFill>
                  <a:schemeClr val="tx1"/>
                </a:solidFill>
                <a:latin typeface="+mn-lt"/>
                <a:ea typeface="+mn-ea"/>
                <a:cs typeface="+mn-c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tab pos="9963420" algn="l"/>
              </a:tabLst>
              <a:defRPr/>
            </a:pPr>
            <a:r>
              <a:rPr kumimoji="0" lang="es-ES" altLang="es-ES" sz="2105" b="1" i="0" u="none" strike="noStrike" kern="1200" cap="none" spc="0" normalizeH="0" noProof="0" dirty="0">
                <a:ln>
                  <a:noFill/>
                </a:ln>
                <a:solidFill>
                  <a:schemeClr val="bg1"/>
                </a:solidFill>
                <a:effectLst/>
                <a:uLnTx/>
                <a:uFillTx/>
                <a:latin typeface="Calibri" panose="020F0502020204030204"/>
                <a:ea typeface="+mn-ea"/>
                <a:cs typeface="+mn-cs"/>
              </a:rPr>
              <a:t>El MITMA lidera 3 de los 30 componentes incluidos en el Plan de Recuperación y Resiliencia</a:t>
            </a:r>
          </a:p>
        </p:txBody>
      </p:sp>
    </p:spTree>
    <p:extLst>
      <p:ext uri="{BB962C8B-B14F-4D97-AF65-F5344CB8AC3E}">
        <p14:creationId xmlns:p14="http://schemas.microsoft.com/office/powerpoint/2010/main" val="139726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DB1418D-6C12-44B9-DB68-47C0043BB1F7}"/>
              </a:ext>
            </a:extLst>
          </p:cNvPr>
          <p:cNvSpPr txBox="1">
            <a:spLocks/>
          </p:cNvSpPr>
          <p:nvPr/>
        </p:nvSpPr>
        <p:spPr>
          <a:xfrm>
            <a:off x="462759" y="3387945"/>
            <a:ext cx="4548639" cy="2127331"/>
          </a:xfrm>
          <a:prstGeom prst="rect">
            <a:avLst/>
          </a:prstGeom>
          <a:noFill/>
          <a:ln w="25400" cap="rnd" cmpd="sng" algn="ctr">
            <a:noFill/>
            <a:prstDash val="solid"/>
          </a:ln>
          <a:effectLst/>
        </p:spPr>
        <p:txBody>
          <a:bodyPr vert="horz" lIns="106934" tIns="53467" rIns="106934" bIns="53467" rtlCol="0" anchor="ctr">
            <a:noAutofit/>
          </a:bodyPr>
          <a:lstStyle>
            <a:lvl1pPr algn="l" defTabSz="513160" rtl="0" eaLnBrk="0" fontAlgn="base" hangingPunct="0">
              <a:lnSpc>
                <a:spcPct val="90000"/>
              </a:lnSpc>
              <a:spcBef>
                <a:spcPts val="563"/>
              </a:spcBef>
              <a:spcAft>
                <a:spcPct val="0"/>
              </a:spcAft>
              <a:buFont typeface="Arial" panose="020B0604020202020204" pitchFamily="34" charset="0"/>
              <a:defRPr sz="4950" b="1" kern="1200">
                <a:solidFill>
                  <a:schemeClr val="tx1"/>
                </a:solidFill>
                <a:latin typeface="+mn-lt"/>
                <a:ea typeface="+mn-ea"/>
                <a:cs typeface="+mn-c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algn="just" defTabSz="800119">
              <a:lnSpc>
                <a:spcPct val="100000"/>
              </a:lnSpc>
              <a:spcBef>
                <a:spcPts val="0"/>
              </a:spcBef>
              <a:spcAft>
                <a:spcPts val="614"/>
              </a:spcAft>
              <a:buClr>
                <a:srgbClr val="69AF6A"/>
              </a:buClr>
              <a:buSzPct val="120000"/>
              <a:tabLst>
                <a:tab pos="1464160" algn="l"/>
              </a:tabLst>
              <a:defRPr/>
            </a:pPr>
            <a:endParaRPr lang="es-ES" sz="2000" dirty="0">
              <a:solidFill>
                <a:srgbClr val="336699"/>
              </a:solidFill>
              <a:latin typeface="Century Gothic" panose="020B0502020202020204" pitchFamily="34" charset="0"/>
            </a:endParaRPr>
          </a:p>
        </p:txBody>
      </p:sp>
      <p:sp>
        <p:nvSpPr>
          <p:cNvPr id="4" name="Google Shape;530;p26">
            <a:extLst>
              <a:ext uri="{FF2B5EF4-FFF2-40B4-BE49-F238E27FC236}">
                <a16:creationId xmlns:a16="http://schemas.microsoft.com/office/drawing/2014/main" id="{01A5FD8B-0BA5-6E26-F57F-79CD1F0E2F27}"/>
              </a:ext>
            </a:extLst>
          </p:cNvPr>
          <p:cNvSpPr/>
          <p:nvPr/>
        </p:nvSpPr>
        <p:spPr>
          <a:xfrm>
            <a:off x="397335" y="2338052"/>
            <a:ext cx="4677490" cy="3251288"/>
          </a:xfrm>
          <a:prstGeom prst="roundRect">
            <a:avLst>
              <a:gd name="adj" fmla="val 10059"/>
            </a:avLst>
          </a:prstGeom>
          <a:noFill/>
          <a:ln w="19050" cap="flat" cmpd="sng">
            <a:solidFill>
              <a:srgbClr val="002060"/>
            </a:solidFill>
            <a:prstDash val="solid"/>
            <a:round/>
            <a:headEnd type="none" w="sm" len="sm"/>
            <a:tailEnd type="none" w="sm" len="sm"/>
          </a:ln>
        </p:spPr>
        <p:txBody>
          <a:bodyPr spcFirstLastPara="1" wrap="square" lIns="77397" tIns="38688" rIns="77397" bIns="38688" anchor="ctr" anchorCtr="0">
            <a:noAutofit/>
          </a:bodyPr>
          <a:lstStyle/>
          <a:p>
            <a:pPr algn="ctr">
              <a:buClr>
                <a:srgbClr val="FFFFFF"/>
              </a:buClr>
              <a:buSzPts val="1800"/>
            </a:pPr>
            <a:endParaRPr sz="1524" dirty="0">
              <a:solidFill>
                <a:srgbClr val="FFFFFF"/>
              </a:solidFill>
              <a:ea typeface="Calibri"/>
              <a:cs typeface="Calibri"/>
              <a:sym typeface="Calibri"/>
            </a:endParaRPr>
          </a:p>
        </p:txBody>
      </p:sp>
      <p:grpSp>
        <p:nvGrpSpPr>
          <p:cNvPr id="5" name="Google Shape;419;p23">
            <a:extLst>
              <a:ext uri="{FF2B5EF4-FFF2-40B4-BE49-F238E27FC236}">
                <a16:creationId xmlns:a16="http://schemas.microsoft.com/office/drawing/2014/main" id="{2B467979-DB4B-944F-1B52-C31E5FBFBB4D}"/>
              </a:ext>
            </a:extLst>
          </p:cNvPr>
          <p:cNvGrpSpPr/>
          <p:nvPr/>
        </p:nvGrpSpPr>
        <p:grpSpPr>
          <a:xfrm>
            <a:off x="462760" y="2434801"/>
            <a:ext cx="4555827" cy="828675"/>
            <a:chOff x="1363844" y="1566589"/>
            <a:chExt cx="7639481" cy="734384"/>
          </a:xfrm>
          <a:solidFill>
            <a:sysClr val="window" lastClr="FFFFFF">
              <a:lumMod val="95000"/>
            </a:sysClr>
          </a:solidFill>
        </p:grpSpPr>
        <p:sp>
          <p:nvSpPr>
            <p:cNvPr id="6" name="Google Shape;420;p23">
              <a:extLst>
                <a:ext uri="{FF2B5EF4-FFF2-40B4-BE49-F238E27FC236}">
                  <a16:creationId xmlns:a16="http://schemas.microsoft.com/office/drawing/2014/main" id="{B0D4BDE7-4B21-8391-6D6D-6E2DDC5CE25E}"/>
                </a:ext>
              </a:extLst>
            </p:cNvPr>
            <p:cNvSpPr/>
            <p:nvPr/>
          </p:nvSpPr>
          <p:spPr>
            <a:xfrm>
              <a:off x="1363844" y="1620557"/>
              <a:ext cx="1142830" cy="476400"/>
            </a:xfrm>
            <a:prstGeom prst="rect">
              <a:avLst/>
            </a:prstGeom>
            <a:grpFill/>
            <a:ln>
              <a:noFill/>
            </a:ln>
          </p:spPr>
          <p:txBody>
            <a:bodyPr spcFirstLastPara="1" wrap="square" lIns="77397" tIns="77397" rIns="77397" bIns="7739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32" b="0" i="0" u="none" strike="noStrike" kern="0" cap="none" spc="0" normalizeH="0" baseline="0" noProof="0" dirty="0">
                <a:ln>
                  <a:noFill/>
                </a:ln>
                <a:solidFill>
                  <a:prstClr val="black"/>
                </a:solidFill>
                <a:effectLst/>
                <a:uLnTx/>
                <a:uFillTx/>
                <a:latin typeface="Open Sans"/>
              </a:endParaRPr>
            </a:p>
          </p:txBody>
        </p:sp>
        <p:sp>
          <p:nvSpPr>
            <p:cNvPr id="7" name="Google Shape;421;p23">
              <a:extLst>
                <a:ext uri="{FF2B5EF4-FFF2-40B4-BE49-F238E27FC236}">
                  <a16:creationId xmlns:a16="http://schemas.microsoft.com/office/drawing/2014/main" id="{8B98EDC0-956B-DA2B-0162-5E620FC970EE}"/>
                </a:ext>
              </a:extLst>
            </p:cNvPr>
            <p:cNvSpPr txBox="1"/>
            <p:nvPr/>
          </p:nvSpPr>
          <p:spPr>
            <a:xfrm>
              <a:off x="1524515" y="1566589"/>
              <a:ext cx="1787733" cy="734384"/>
            </a:xfrm>
            <a:prstGeom prst="rect">
              <a:avLst/>
            </a:prstGeom>
            <a:solidFill>
              <a:srgbClr val="8497B0"/>
            </a:solidFill>
            <a:ln>
              <a:noFill/>
            </a:ln>
          </p:spPr>
          <p:txBody>
            <a:bodyPr spcFirstLastPara="1" wrap="square" lIns="77397" tIns="77397" rIns="77397" bIns="77397"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800" b="1" i="0" u="none" strike="noStrike" kern="0" cap="none" spc="0" normalizeH="0" baseline="0" noProof="0">
                  <a:ln>
                    <a:noFill/>
                  </a:ln>
                  <a:solidFill>
                    <a:srgbClr val="44546A">
                      <a:lumMod val="50000"/>
                    </a:srgbClr>
                  </a:solidFill>
                  <a:effectLst/>
                  <a:uLnTx/>
                  <a:uFillTx/>
                  <a:latin typeface="Open Sans"/>
                  <a:ea typeface="Fira Sans Extra Condensed Medium"/>
                  <a:cs typeface="Fira Sans Extra Condensed Medium"/>
                  <a:sym typeface="Fira Sans Extra Condensed Medium"/>
                </a:rPr>
                <a:t> </a:t>
              </a:r>
              <a:r>
                <a:rPr kumimoji="0" lang="en" sz="1600" b="1" i="0" u="none" strike="noStrike" kern="0" cap="none" spc="0" normalizeH="0" baseline="0" noProof="0">
                  <a:ln>
                    <a:noFill/>
                  </a:ln>
                  <a:solidFill>
                    <a:prstClr val="white"/>
                  </a:solidFill>
                  <a:effectLst/>
                  <a:uLnTx/>
                  <a:uFillTx/>
                  <a:latin typeface="Open Sans"/>
                  <a:ea typeface="Fira Sans Extra Condensed Medium"/>
                  <a:cs typeface="Fira Sans Extra Condensed Medium"/>
                  <a:sym typeface="Fira Sans Extra Condensed Medium"/>
                </a:rPr>
                <a:t>110 M</a:t>
              </a:r>
              <a:r>
                <a:rPr kumimoji="0" lang="en" sz="1600" b="1" i="0" u="none" strike="noStrike" kern="0" cap="none" spc="0" normalizeH="0" baseline="0" noProof="0">
                  <a:ln>
                    <a:noFill/>
                  </a:ln>
                  <a:solidFill>
                    <a:prstClr val="white"/>
                  </a:solidFill>
                  <a:effectLst/>
                  <a:uLnTx/>
                  <a:uFillTx/>
                  <a:ea typeface="Fira Sans Extra Condensed Medium"/>
                  <a:cs typeface="Calibri" panose="020F0502020204030204" pitchFamily="34" charset="0"/>
                  <a:sym typeface="Fira Sans Extra Condensed Medium"/>
                </a:rPr>
                <a:t>€</a:t>
              </a:r>
              <a:endParaRPr kumimoji="0" sz="1600" b="1" i="0" u="none" strike="noStrike" kern="0" cap="none" spc="0" normalizeH="0" baseline="0" noProof="0" dirty="0">
                <a:ln>
                  <a:noFill/>
                </a:ln>
                <a:solidFill>
                  <a:prstClr val="white"/>
                </a:solidFill>
                <a:effectLst/>
                <a:uLnTx/>
                <a:uFillTx/>
                <a:latin typeface="Open Sans"/>
                <a:ea typeface="Fira Sans Extra Condensed Medium"/>
                <a:cs typeface="Fira Sans Extra Condensed Medium"/>
                <a:sym typeface="Fira Sans Extra Condensed Medium"/>
              </a:endParaRPr>
            </a:p>
          </p:txBody>
        </p:sp>
        <p:sp>
          <p:nvSpPr>
            <p:cNvPr id="8" name="Google Shape;423;p23">
              <a:extLst>
                <a:ext uri="{FF2B5EF4-FFF2-40B4-BE49-F238E27FC236}">
                  <a16:creationId xmlns:a16="http://schemas.microsoft.com/office/drawing/2014/main" id="{7EC3070B-5866-BE3A-16FC-999F553FD5E9}"/>
                </a:ext>
              </a:extLst>
            </p:cNvPr>
            <p:cNvSpPr txBox="1"/>
            <p:nvPr/>
          </p:nvSpPr>
          <p:spPr>
            <a:xfrm>
              <a:off x="3432372" y="1662953"/>
              <a:ext cx="5570953" cy="566222"/>
            </a:xfrm>
            <a:prstGeom prst="rect">
              <a:avLst/>
            </a:prstGeom>
            <a:solidFill>
              <a:srgbClr val="8497B0"/>
            </a:solidFill>
            <a:ln>
              <a:solidFill>
                <a:srgbClr val="002060"/>
              </a:solidFill>
            </a:ln>
          </p:spPr>
          <p:txBody>
            <a:bodyPr spcFirstLastPara="1" wrap="square" lIns="77397" tIns="38688" rIns="77397" bIns="38688" anchor="ctr" anchorCtr="0">
              <a:noAutofit/>
            </a:bodyPr>
            <a:lstStyle>
              <a:defPPr>
                <a:defRPr lang="es-ES"/>
              </a:defPPr>
              <a:lvl1pPr algn="ctr">
                <a:buClr>
                  <a:srgbClr val="FFFFFF"/>
                </a:buClr>
                <a:buSzPts val="3500"/>
                <a:defRPr sz="2032" b="1">
                  <a:solidFill>
                    <a:srgbClr val="FFFFFF"/>
                  </a:solidFill>
                  <a:latin typeface="Open Sans"/>
                  <a:ea typeface="Fira Sans Extra Condensed Medium"/>
                  <a:cs typeface="Fira Sans Extra Condensed Medium"/>
                </a:defRPr>
              </a:lvl1pPr>
            </a:lstStyle>
            <a:p>
              <a:pPr marL="0" marR="0" lvl="0" indent="0" algn="ctr" defTabSz="914400" eaLnBrk="1" fontAlgn="auto" latinLnBrk="0" hangingPunct="1">
                <a:lnSpc>
                  <a:spcPct val="100000"/>
                </a:lnSpc>
                <a:spcBef>
                  <a:spcPts val="0"/>
                </a:spcBef>
                <a:spcAft>
                  <a:spcPts val="0"/>
                </a:spcAft>
                <a:buClr>
                  <a:srgbClr val="FFFFFF"/>
                </a:buClr>
                <a:buSzPts val="3500"/>
                <a:buFontTx/>
                <a:buNone/>
                <a:tabLst/>
                <a:defRPr/>
              </a:pPr>
              <a:r>
                <a:rPr kumimoji="0" lang="es-ES" sz="2032" b="1" i="0" u="none" strike="noStrike" kern="0" cap="none" spc="0" normalizeH="0" baseline="0" noProof="0" dirty="0">
                  <a:ln>
                    <a:noFill/>
                  </a:ln>
                  <a:solidFill>
                    <a:srgbClr val="FFFFFF"/>
                  </a:solidFill>
                  <a:effectLst/>
                  <a:uLnTx/>
                  <a:uFillTx/>
                  <a:latin typeface="Open Sans"/>
                  <a:sym typeface="Roboto"/>
                </a:rPr>
                <a:t>Digitalización del transporte</a:t>
              </a:r>
              <a:endParaRPr kumimoji="0" sz="2032" b="1" i="0" u="none" strike="noStrike" kern="0" cap="none" spc="0" normalizeH="0" baseline="0" noProof="0" dirty="0">
                <a:ln>
                  <a:noFill/>
                </a:ln>
                <a:solidFill>
                  <a:srgbClr val="FFFFFF"/>
                </a:solidFill>
                <a:effectLst/>
                <a:uLnTx/>
                <a:uFillTx/>
                <a:latin typeface="Open Sans"/>
                <a:sym typeface="Roboto"/>
              </a:endParaRPr>
            </a:p>
          </p:txBody>
        </p:sp>
      </p:grpSp>
      <p:sp>
        <p:nvSpPr>
          <p:cNvPr id="9" name="CuadroTexto 8">
            <a:extLst>
              <a:ext uri="{FF2B5EF4-FFF2-40B4-BE49-F238E27FC236}">
                <a16:creationId xmlns:a16="http://schemas.microsoft.com/office/drawing/2014/main" id="{7E83F812-CA90-BF7D-D66C-EB5C42C7A01E}"/>
              </a:ext>
            </a:extLst>
          </p:cNvPr>
          <p:cNvSpPr txBox="1"/>
          <p:nvPr/>
        </p:nvSpPr>
        <p:spPr>
          <a:xfrm>
            <a:off x="462759" y="3470055"/>
            <a:ext cx="4484625" cy="1946687"/>
          </a:xfrm>
          <a:prstGeom prst="rect">
            <a:avLst/>
          </a:prstGeom>
          <a:noFill/>
        </p:spPr>
        <p:txBody>
          <a:bodyPr wrap="square" rtlCol="0">
            <a:spAutoFit/>
          </a:bodyPr>
          <a:lstStyle/>
          <a:p>
            <a:pPr marL="290299" indent="-290299" algn="just">
              <a:spcBef>
                <a:spcPts val="508"/>
              </a:spcBef>
              <a:buFont typeface="Arial" panose="020B0604020202020204" pitchFamily="34" charset="0"/>
              <a:buChar char="•"/>
            </a:pPr>
            <a:r>
              <a:rPr lang="es-ES" dirty="0">
                <a:solidFill>
                  <a:srgbClr val="595959"/>
                </a:solidFill>
                <a:ea typeface="Arial" panose="020B0604020202020204" pitchFamily="34" charset="0"/>
                <a:cs typeface="Times New Roman" panose="02020603050405020304" pitchFamily="18" charset="0"/>
              </a:rPr>
              <a:t>Sistemas de transporte a la demanda.</a:t>
            </a:r>
          </a:p>
          <a:p>
            <a:pPr marL="290299" indent="-290299" algn="just">
              <a:spcBef>
                <a:spcPts val="508"/>
              </a:spcBef>
              <a:buFont typeface="Arial" panose="020B0604020202020204" pitchFamily="34" charset="0"/>
              <a:buChar char="•"/>
            </a:pPr>
            <a:r>
              <a:rPr lang="es-ES" dirty="0">
                <a:solidFill>
                  <a:srgbClr val="595959"/>
                </a:solidFill>
                <a:ea typeface="Arial" panose="020B0604020202020204" pitchFamily="34" charset="0"/>
                <a:cs typeface="Times New Roman" panose="02020603050405020304" pitchFamily="18" charset="0"/>
              </a:rPr>
              <a:t>Digitalización de servicios administrativos.</a:t>
            </a:r>
          </a:p>
          <a:p>
            <a:pPr marL="290299" indent="-290299" algn="just">
              <a:spcBef>
                <a:spcPts val="508"/>
              </a:spcBef>
              <a:buFont typeface="Arial" panose="020B0604020202020204" pitchFamily="34" charset="0"/>
              <a:buChar char="•"/>
            </a:pPr>
            <a:r>
              <a:rPr lang="es-ES" dirty="0">
                <a:solidFill>
                  <a:srgbClr val="595959"/>
                </a:solidFill>
                <a:ea typeface="Arial" panose="020B0604020202020204" pitchFamily="34" charset="0"/>
                <a:cs typeface="Times New Roman" panose="02020603050405020304" pitchFamily="18" charset="0"/>
              </a:rPr>
              <a:t>Sistemas digitales públicos de información en tiempo real.</a:t>
            </a:r>
          </a:p>
          <a:p>
            <a:pPr marL="290299" indent="-290299" algn="just">
              <a:spcBef>
                <a:spcPts val="508"/>
              </a:spcBef>
              <a:buFont typeface="Arial" panose="020B0604020202020204" pitchFamily="34" charset="0"/>
              <a:buChar char="•"/>
            </a:pPr>
            <a:r>
              <a:rPr lang="es-ES" dirty="0">
                <a:solidFill>
                  <a:srgbClr val="595959"/>
                </a:solidFill>
                <a:ea typeface="Arial" panose="020B0604020202020204" pitchFamily="34" charset="0"/>
                <a:cs typeface="Times New Roman" panose="02020603050405020304" pitchFamily="18" charset="0"/>
              </a:rPr>
              <a:t>Implantación de soluciones de pago integrado.</a:t>
            </a:r>
          </a:p>
        </p:txBody>
      </p:sp>
      <p:grpSp>
        <p:nvGrpSpPr>
          <p:cNvPr id="10" name="Google Shape;528;p26">
            <a:extLst>
              <a:ext uri="{FF2B5EF4-FFF2-40B4-BE49-F238E27FC236}">
                <a16:creationId xmlns:a16="http://schemas.microsoft.com/office/drawing/2014/main" id="{2F412A89-FF89-E40E-8C6E-59DB5890B56B}"/>
              </a:ext>
            </a:extLst>
          </p:cNvPr>
          <p:cNvGrpSpPr/>
          <p:nvPr/>
        </p:nvGrpSpPr>
        <p:grpSpPr>
          <a:xfrm>
            <a:off x="5228837" y="2319235"/>
            <a:ext cx="6777227" cy="3064385"/>
            <a:chOff x="1183040" y="1223443"/>
            <a:chExt cx="1836300" cy="2741528"/>
          </a:xfrm>
        </p:grpSpPr>
        <p:sp>
          <p:nvSpPr>
            <p:cNvPr id="11" name="Google Shape;530;p26">
              <a:extLst>
                <a:ext uri="{FF2B5EF4-FFF2-40B4-BE49-F238E27FC236}">
                  <a16:creationId xmlns:a16="http://schemas.microsoft.com/office/drawing/2014/main" id="{6851F9C6-B490-395D-715B-0339FA5C0D5E}"/>
                </a:ext>
              </a:extLst>
            </p:cNvPr>
            <p:cNvSpPr/>
            <p:nvPr/>
          </p:nvSpPr>
          <p:spPr>
            <a:xfrm>
              <a:off x="1183040" y="1223443"/>
              <a:ext cx="1836300" cy="2741528"/>
            </a:xfrm>
            <a:prstGeom prst="roundRect">
              <a:avLst>
                <a:gd name="adj" fmla="val 10059"/>
              </a:avLst>
            </a:prstGeom>
            <a:solidFill>
              <a:sysClr val="window" lastClr="FFFFFF"/>
            </a:solidFill>
            <a:ln w="19050" cap="flat" cmpd="sng">
              <a:solidFill>
                <a:srgbClr val="002060"/>
              </a:solidFill>
              <a:prstDash val="solid"/>
              <a:round/>
              <a:headEnd type="none" w="sm" len="sm"/>
              <a:tailEnd type="none" w="sm" len="sm"/>
            </a:ln>
          </p:spPr>
          <p:txBody>
            <a:bodyPr spcFirstLastPara="1" wrap="square" lIns="77397" tIns="38688" rIns="77397" bIns="38688"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800"/>
                <a:buFontTx/>
                <a:buNone/>
                <a:tabLst/>
                <a:defRPr/>
              </a:pPr>
              <a:endParaRPr kumimoji="0" sz="1524" b="0" i="0" u="none" strike="noStrike" kern="0" cap="none" spc="0" normalizeH="0" baseline="0" noProof="0" dirty="0">
                <a:ln>
                  <a:noFill/>
                </a:ln>
                <a:solidFill>
                  <a:srgbClr val="FFFFFF"/>
                </a:solidFill>
                <a:effectLst/>
                <a:uLnTx/>
                <a:uFillTx/>
                <a:ea typeface="Calibri"/>
                <a:cs typeface="Calibri"/>
                <a:sym typeface="Calibri"/>
              </a:endParaRPr>
            </a:p>
          </p:txBody>
        </p:sp>
        <p:sp>
          <p:nvSpPr>
            <p:cNvPr id="12" name="Google Shape;533;p26">
              <a:extLst>
                <a:ext uri="{FF2B5EF4-FFF2-40B4-BE49-F238E27FC236}">
                  <a16:creationId xmlns:a16="http://schemas.microsoft.com/office/drawing/2014/main" id="{0A829621-5D81-BCA1-DD40-C73CFCE71763}"/>
                </a:ext>
              </a:extLst>
            </p:cNvPr>
            <p:cNvSpPr txBox="1"/>
            <p:nvPr/>
          </p:nvSpPr>
          <p:spPr>
            <a:xfrm>
              <a:off x="1185947" y="1340145"/>
              <a:ext cx="1833393" cy="276008"/>
            </a:xfrm>
            <a:prstGeom prst="rect">
              <a:avLst/>
            </a:prstGeom>
            <a:solidFill>
              <a:srgbClr val="8497B0"/>
            </a:solidFill>
            <a:ln>
              <a:solidFill>
                <a:srgbClr val="002060"/>
              </a:solidFill>
            </a:ln>
          </p:spPr>
          <p:txBody>
            <a:bodyPr spcFirstLastPara="1" wrap="square" lIns="77397" tIns="38688" rIns="77397" bIns="38688"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3500"/>
                <a:buFontTx/>
                <a:buNone/>
                <a:tabLst/>
                <a:defRPr/>
              </a:pPr>
              <a:r>
                <a:rPr kumimoji="0" lang="en" sz="2032" b="1" i="0" u="none" strike="noStrike" kern="0" cap="none" spc="0" normalizeH="0" baseline="0" noProof="0" dirty="0">
                  <a:ln>
                    <a:noFill/>
                  </a:ln>
                  <a:solidFill>
                    <a:srgbClr val="FFFFFF"/>
                  </a:solidFill>
                  <a:effectLst/>
                  <a:uLnTx/>
                  <a:uFillTx/>
                  <a:latin typeface="Open Sans"/>
                  <a:ea typeface="Fira Sans Extra Condensed Medium"/>
                  <a:cs typeface="Fira Sans Extra Condensed Medium"/>
                  <a:sym typeface="Fira Sans Extra Condensed Medium"/>
                </a:rPr>
                <a:t>690 M</a:t>
              </a:r>
              <a:r>
                <a:rPr kumimoji="0" lang="en" sz="2032" b="1" i="0" u="none" strike="noStrike" kern="0" cap="none" spc="0" normalizeH="0" baseline="0" noProof="0" dirty="0">
                  <a:ln>
                    <a:noFill/>
                  </a:ln>
                  <a:solidFill>
                    <a:srgbClr val="FFFFFF"/>
                  </a:solidFill>
                  <a:effectLst/>
                  <a:uLnTx/>
                  <a:uFillTx/>
                  <a:latin typeface="Open Sans"/>
                  <a:ea typeface="Fira Sans Extra Condensed Medium"/>
                  <a:cs typeface="Calibri" panose="020F0502020204030204" pitchFamily="34" charset="0"/>
                  <a:sym typeface="Fira Sans Extra Condensed Medium"/>
                </a:rPr>
                <a:t>€</a:t>
              </a:r>
              <a:endParaRPr kumimoji="0" sz="1524" b="1" i="0" u="none" strike="noStrike" kern="0" cap="none" spc="0" normalizeH="0" baseline="0" noProof="0" dirty="0">
                <a:ln>
                  <a:noFill/>
                </a:ln>
                <a:solidFill>
                  <a:srgbClr val="FFFFFF"/>
                </a:solidFill>
                <a:effectLst/>
                <a:uLnTx/>
                <a:uFillTx/>
                <a:latin typeface="Open Sans"/>
                <a:ea typeface="Fira Sans Extra Condensed Medium"/>
                <a:cs typeface="Fira Sans Extra Condensed Medium"/>
                <a:sym typeface="Fira Sans Extra Condensed Medium"/>
              </a:endParaRPr>
            </a:p>
          </p:txBody>
        </p:sp>
      </p:grpSp>
      <p:grpSp>
        <p:nvGrpSpPr>
          <p:cNvPr id="14" name="Google Shape;419;p23">
            <a:extLst>
              <a:ext uri="{FF2B5EF4-FFF2-40B4-BE49-F238E27FC236}">
                <a16:creationId xmlns:a16="http://schemas.microsoft.com/office/drawing/2014/main" id="{00EC15E1-DFB8-3F16-139B-1F1F53473403}"/>
              </a:ext>
            </a:extLst>
          </p:cNvPr>
          <p:cNvGrpSpPr/>
          <p:nvPr/>
        </p:nvGrpSpPr>
        <p:grpSpPr>
          <a:xfrm>
            <a:off x="5495142" y="2896734"/>
            <a:ext cx="6356108" cy="697135"/>
            <a:chOff x="15373990" y="1565122"/>
            <a:chExt cx="6769837" cy="520097"/>
          </a:xfrm>
          <a:solidFill>
            <a:sysClr val="window" lastClr="FFFFFF">
              <a:lumMod val="95000"/>
            </a:sysClr>
          </a:solidFill>
        </p:grpSpPr>
        <p:sp>
          <p:nvSpPr>
            <p:cNvPr id="15" name="Google Shape;421;p23">
              <a:extLst>
                <a:ext uri="{FF2B5EF4-FFF2-40B4-BE49-F238E27FC236}">
                  <a16:creationId xmlns:a16="http://schemas.microsoft.com/office/drawing/2014/main" id="{30B0E01A-B9BB-6F7F-792D-859D1D5B1AA9}"/>
                </a:ext>
              </a:extLst>
            </p:cNvPr>
            <p:cNvSpPr txBox="1"/>
            <p:nvPr/>
          </p:nvSpPr>
          <p:spPr>
            <a:xfrm>
              <a:off x="15373990" y="1565122"/>
              <a:ext cx="1599466" cy="520097"/>
            </a:xfrm>
            <a:prstGeom prst="rect">
              <a:avLst/>
            </a:prstGeom>
            <a:solidFill>
              <a:srgbClr val="8497B0"/>
            </a:solidFill>
            <a:ln>
              <a:noFill/>
            </a:ln>
          </p:spPr>
          <p:txBody>
            <a:bodyPr spcFirstLastPara="1" wrap="square" lIns="77397" tIns="77397" rIns="77397" bIns="7739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800" b="1" i="0" u="none" strike="noStrike" kern="0" cap="none" spc="0" normalizeH="0" baseline="0" noProof="0" dirty="0">
                  <a:ln>
                    <a:noFill/>
                  </a:ln>
                  <a:solidFill>
                    <a:prstClr val="white"/>
                  </a:solidFill>
                  <a:effectLst/>
                  <a:uLnTx/>
                  <a:uFillTx/>
                  <a:latin typeface="Open Sans"/>
                  <a:ea typeface="Fira Sans Extra Condensed Medium"/>
                  <a:cs typeface="Fira Sans Extra Condensed Medium"/>
                  <a:sym typeface="Fira Sans Extra Condensed Medium"/>
                </a:rPr>
                <a:t> 460 M</a:t>
              </a:r>
              <a:r>
                <a:rPr kumimoji="0" lang="en" sz="1800" b="1" i="0" u="none" strike="noStrike" kern="0" cap="none" spc="0" normalizeH="0" baseline="0" noProof="0" dirty="0">
                  <a:ln>
                    <a:noFill/>
                  </a:ln>
                  <a:solidFill>
                    <a:prstClr val="white"/>
                  </a:solidFill>
                  <a:effectLst/>
                  <a:uLnTx/>
                  <a:uFillTx/>
                  <a:latin typeface="Open Sans"/>
                  <a:ea typeface="Fira Sans Extra Condensed Medium"/>
                  <a:cs typeface="Calibri" panose="020F0502020204030204" pitchFamily="34" charset="0"/>
                  <a:sym typeface="Fira Sans Extra Condensed Medium"/>
                </a:rPr>
                <a:t>€</a:t>
              </a:r>
              <a:endParaRPr kumimoji="0" sz="1600" b="1" i="0" u="none" strike="noStrike" kern="0" cap="none" spc="0" normalizeH="0" baseline="0" noProof="0" dirty="0">
                <a:ln>
                  <a:noFill/>
                </a:ln>
                <a:solidFill>
                  <a:prstClr val="white"/>
                </a:solidFill>
                <a:effectLst/>
                <a:uLnTx/>
                <a:uFillTx/>
                <a:latin typeface="Open Sans"/>
                <a:ea typeface="Fira Sans Extra Condensed Medium"/>
                <a:cs typeface="Fira Sans Extra Condensed Medium"/>
                <a:sym typeface="Fira Sans Extra Condensed Medium"/>
              </a:endParaRPr>
            </a:p>
          </p:txBody>
        </p:sp>
        <p:sp>
          <p:nvSpPr>
            <p:cNvPr id="16" name="Google Shape;423;p23">
              <a:extLst>
                <a:ext uri="{FF2B5EF4-FFF2-40B4-BE49-F238E27FC236}">
                  <a16:creationId xmlns:a16="http://schemas.microsoft.com/office/drawing/2014/main" id="{460B8DB4-79D9-8046-DD8F-60A2F228C371}"/>
                </a:ext>
              </a:extLst>
            </p:cNvPr>
            <p:cNvSpPr txBox="1"/>
            <p:nvPr/>
          </p:nvSpPr>
          <p:spPr>
            <a:xfrm>
              <a:off x="17049755" y="1565122"/>
              <a:ext cx="5094072" cy="504005"/>
            </a:xfrm>
            <a:prstGeom prst="rect">
              <a:avLst/>
            </a:prstGeom>
            <a:noFill/>
            <a:ln>
              <a:noFill/>
            </a:ln>
          </p:spPr>
          <p:txBody>
            <a:bodyPr spcFirstLastPara="1" wrap="square" lIns="77397" tIns="77397" rIns="77397" bIns="77397"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595959"/>
                  </a:solidFill>
                  <a:effectLst/>
                  <a:uLnTx/>
                  <a:uFillTx/>
                  <a:ea typeface="Roboto"/>
                  <a:cs typeface="Roboto"/>
                  <a:sym typeface="Roboto"/>
                </a:rPr>
                <a:t>Ayudas en concurrencia competitiva</a:t>
              </a:r>
              <a:endParaRPr kumimoji="0" sz="1800" b="0" i="0" u="none" strike="noStrike" kern="0" cap="none" spc="0" normalizeH="0" baseline="0" noProof="0" dirty="0">
                <a:ln>
                  <a:noFill/>
                </a:ln>
                <a:solidFill>
                  <a:srgbClr val="595959"/>
                </a:solidFill>
                <a:effectLst/>
                <a:uLnTx/>
                <a:uFillTx/>
                <a:ea typeface="Roboto"/>
                <a:cs typeface="Roboto"/>
                <a:sym typeface="Roboto"/>
              </a:endParaRPr>
            </a:p>
          </p:txBody>
        </p:sp>
      </p:grpSp>
      <p:grpSp>
        <p:nvGrpSpPr>
          <p:cNvPr id="17" name="Google Shape;419;p23">
            <a:extLst>
              <a:ext uri="{FF2B5EF4-FFF2-40B4-BE49-F238E27FC236}">
                <a16:creationId xmlns:a16="http://schemas.microsoft.com/office/drawing/2014/main" id="{6FD1505B-47B6-0734-B8DF-609845E48A86}"/>
              </a:ext>
            </a:extLst>
          </p:cNvPr>
          <p:cNvGrpSpPr/>
          <p:nvPr/>
        </p:nvGrpSpPr>
        <p:grpSpPr>
          <a:xfrm>
            <a:off x="5495142" y="3636060"/>
            <a:ext cx="6342063" cy="771874"/>
            <a:chOff x="15173724" y="1573728"/>
            <a:chExt cx="7034800" cy="334075"/>
          </a:xfrm>
          <a:solidFill>
            <a:srgbClr val="DAE3F3"/>
          </a:solidFill>
        </p:grpSpPr>
        <p:sp>
          <p:nvSpPr>
            <p:cNvPr id="18" name="Google Shape;421;p23">
              <a:extLst>
                <a:ext uri="{FF2B5EF4-FFF2-40B4-BE49-F238E27FC236}">
                  <a16:creationId xmlns:a16="http://schemas.microsoft.com/office/drawing/2014/main" id="{3D48753B-387E-E28C-D21F-16535F41CCCE}"/>
                </a:ext>
              </a:extLst>
            </p:cNvPr>
            <p:cNvSpPr txBox="1"/>
            <p:nvPr/>
          </p:nvSpPr>
          <p:spPr>
            <a:xfrm>
              <a:off x="15173724" y="1573728"/>
              <a:ext cx="1662192" cy="334075"/>
            </a:xfrm>
            <a:prstGeom prst="rect">
              <a:avLst/>
            </a:prstGeom>
            <a:solidFill>
              <a:srgbClr val="8497B0"/>
            </a:solidFill>
            <a:ln>
              <a:noFill/>
            </a:ln>
          </p:spPr>
          <p:txBody>
            <a:bodyPr spcFirstLastPara="1" wrap="square" lIns="77397" tIns="77397" rIns="77397" bIns="77397" anchor="ctr" anchorCtr="0">
              <a:noAutofit/>
            </a:bodyPr>
            <a:lstStyle/>
            <a:p>
              <a:pPr algn="ctr"/>
              <a:r>
                <a:rPr lang="en" b="1" dirty="0">
                  <a:solidFill>
                    <a:srgbClr val="44546A">
                      <a:lumMod val="50000"/>
                    </a:srgbClr>
                  </a:solidFill>
                  <a:latin typeface="Open Sans"/>
                  <a:ea typeface="Fira Sans Extra Condensed Medium"/>
                  <a:cs typeface="Fira Sans Extra Condensed Medium"/>
                  <a:sym typeface="Fira Sans Extra Condensed Medium"/>
                </a:rPr>
                <a:t> </a:t>
              </a:r>
              <a:r>
                <a:rPr lang="es-ES" b="1" dirty="0">
                  <a:solidFill>
                    <a:prstClr val="white"/>
                  </a:solidFill>
                  <a:latin typeface="Open Sans"/>
                  <a:ea typeface="Fira Sans Extra Condensed Medium"/>
                  <a:cs typeface="Fira Sans Extra Condensed Medium"/>
                  <a:sym typeface="Fira Sans Extra Condensed Medium"/>
                </a:rPr>
                <a:t>120 M€ </a:t>
              </a:r>
              <a:endParaRPr b="1" dirty="0">
                <a:solidFill>
                  <a:prstClr val="white"/>
                </a:solidFill>
                <a:latin typeface="Open Sans"/>
                <a:ea typeface="Fira Sans Extra Condensed Medium"/>
                <a:cs typeface="Fira Sans Extra Condensed Medium"/>
                <a:sym typeface="Fira Sans Extra Condensed Medium"/>
              </a:endParaRPr>
            </a:p>
          </p:txBody>
        </p:sp>
        <p:sp>
          <p:nvSpPr>
            <p:cNvPr id="19" name="Google Shape;423;p23">
              <a:extLst>
                <a:ext uri="{FF2B5EF4-FFF2-40B4-BE49-F238E27FC236}">
                  <a16:creationId xmlns:a16="http://schemas.microsoft.com/office/drawing/2014/main" id="{CEA0B9BA-6E78-4698-F116-FCE8CF34F269}"/>
                </a:ext>
              </a:extLst>
            </p:cNvPr>
            <p:cNvSpPr txBox="1"/>
            <p:nvPr/>
          </p:nvSpPr>
          <p:spPr>
            <a:xfrm>
              <a:off x="16918933" y="1573728"/>
              <a:ext cx="5289591" cy="334075"/>
            </a:xfrm>
            <a:prstGeom prst="rect">
              <a:avLst/>
            </a:prstGeom>
            <a:noFill/>
            <a:ln>
              <a:noFill/>
            </a:ln>
          </p:spPr>
          <p:txBody>
            <a:bodyPr spcFirstLastPara="1" wrap="square" lIns="77397" tIns="77397" rIns="77397" bIns="77397" anchor="ctr" anchorCtr="0">
              <a:noAutofit/>
            </a:bodyPr>
            <a:lstStyle/>
            <a:p>
              <a:pPr algn="just"/>
              <a:r>
                <a:rPr lang="es-ES" dirty="0">
                  <a:solidFill>
                    <a:srgbClr val="595959"/>
                  </a:solidFill>
                  <a:ea typeface="Verdana" panose="020B0604030504040204" pitchFamily="34" charset="0"/>
                </a:rPr>
                <a:t>Ecoincentivos para el transporte sostenible de mercancías en concurrencia simple</a:t>
              </a:r>
              <a:endParaRPr dirty="0">
                <a:solidFill>
                  <a:srgbClr val="595959"/>
                </a:solidFill>
                <a:ea typeface="Verdana" panose="020B0604030504040204" pitchFamily="34" charset="0"/>
                <a:sym typeface="Roboto"/>
              </a:endParaRPr>
            </a:p>
          </p:txBody>
        </p:sp>
      </p:grpSp>
      <p:grpSp>
        <p:nvGrpSpPr>
          <p:cNvPr id="20" name="Google Shape;419;p23">
            <a:extLst>
              <a:ext uri="{FF2B5EF4-FFF2-40B4-BE49-F238E27FC236}">
                <a16:creationId xmlns:a16="http://schemas.microsoft.com/office/drawing/2014/main" id="{F7C87A1D-D594-64E4-D16A-7B1D1A1CB431}"/>
              </a:ext>
            </a:extLst>
          </p:cNvPr>
          <p:cNvGrpSpPr/>
          <p:nvPr/>
        </p:nvGrpSpPr>
        <p:grpSpPr>
          <a:xfrm>
            <a:off x="5495143" y="4465612"/>
            <a:ext cx="6356107" cy="775741"/>
            <a:chOff x="15422762" y="1506405"/>
            <a:chExt cx="6870509" cy="299064"/>
          </a:xfrm>
          <a:solidFill>
            <a:srgbClr val="DAE3F3"/>
          </a:solidFill>
        </p:grpSpPr>
        <p:sp>
          <p:nvSpPr>
            <p:cNvPr id="21" name="Google Shape;421;p23">
              <a:extLst>
                <a:ext uri="{FF2B5EF4-FFF2-40B4-BE49-F238E27FC236}">
                  <a16:creationId xmlns:a16="http://schemas.microsoft.com/office/drawing/2014/main" id="{AB1CE3B1-22BD-E389-7930-D970977FF34F}"/>
                </a:ext>
              </a:extLst>
            </p:cNvPr>
            <p:cNvSpPr txBox="1"/>
            <p:nvPr/>
          </p:nvSpPr>
          <p:spPr>
            <a:xfrm>
              <a:off x="15422762" y="1506405"/>
              <a:ext cx="1628973" cy="299064"/>
            </a:xfrm>
            <a:prstGeom prst="rect">
              <a:avLst/>
            </a:prstGeom>
            <a:solidFill>
              <a:srgbClr val="8497B0"/>
            </a:solidFill>
            <a:ln>
              <a:noFill/>
            </a:ln>
          </p:spPr>
          <p:txBody>
            <a:bodyPr spcFirstLastPara="1" wrap="square" lIns="77397" tIns="77397" rIns="77397" bIns="77397" anchor="ctr" anchorCtr="0">
              <a:noAutofit/>
            </a:bodyPr>
            <a:lstStyle/>
            <a:p>
              <a:pPr algn="ctr"/>
              <a:r>
                <a:rPr lang="en" b="1" dirty="0">
                  <a:solidFill>
                    <a:prstClr val="white"/>
                  </a:solidFill>
                  <a:latin typeface="Open Sans"/>
                  <a:ea typeface="Fira Sans Extra Condensed Medium"/>
                  <a:cs typeface="Fira Sans Extra Condensed Medium"/>
                  <a:sym typeface="Fira Sans Extra Condensed Medium"/>
                </a:rPr>
                <a:t> </a:t>
              </a:r>
              <a:r>
                <a:rPr lang="es-ES" b="1" dirty="0">
                  <a:solidFill>
                    <a:prstClr val="white"/>
                  </a:solidFill>
                  <a:latin typeface="Open Sans"/>
                  <a:ea typeface="Fira Sans Extra Condensed Medium"/>
                  <a:cs typeface="Fira Sans Extra Condensed Medium"/>
                  <a:sym typeface="Fira Sans Extra Condensed Medium"/>
                </a:rPr>
                <a:t>110 M€</a:t>
              </a:r>
              <a:r>
                <a:rPr lang="es-ES" sz="1600" b="1" dirty="0">
                  <a:solidFill>
                    <a:prstClr val="white"/>
                  </a:solidFill>
                  <a:latin typeface="Open Sans"/>
                  <a:ea typeface="Fira Sans Extra Condensed Medium"/>
                  <a:cs typeface="Fira Sans Extra Condensed Medium"/>
                  <a:sym typeface="Fira Sans Extra Condensed Medium"/>
                </a:rPr>
                <a:t> </a:t>
              </a:r>
              <a:endParaRPr sz="1600" b="1" dirty="0">
                <a:solidFill>
                  <a:prstClr val="white"/>
                </a:solidFill>
                <a:latin typeface="Open Sans"/>
                <a:ea typeface="Fira Sans Extra Condensed Medium"/>
                <a:cs typeface="Fira Sans Extra Condensed Medium"/>
                <a:sym typeface="Fira Sans Extra Condensed Medium"/>
              </a:endParaRPr>
            </a:p>
          </p:txBody>
        </p:sp>
        <p:sp>
          <p:nvSpPr>
            <p:cNvPr id="23" name="Google Shape;423;p23">
              <a:extLst>
                <a:ext uri="{FF2B5EF4-FFF2-40B4-BE49-F238E27FC236}">
                  <a16:creationId xmlns:a16="http://schemas.microsoft.com/office/drawing/2014/main" id="{9BAC4427-D544-B801-0038-DF7AB02AF3A2}"/>
                </a:ext>
              </a:extLst>
            </p:cNvPr>
            <p:cNvSpPr txBox="1"/>
            <p:nvPr/>
          </p:nvSpPr>
          <p:spPr>
            <a:xfrm>
              <a:off x="17123446" y="1506405"/>
              <a:ext cx="5169825" cy="297362"/>
            </a:xfrm>
            <a:prstGeom prst="rect">
              <a:avLst/>
            </a:prstGeom>
            <a:noFill/>
            <a:ln>
              <a:noFill/>
            </a:ln>
          </p:spPr>
          <p:txBody>
            <a:bodyPr spcFirstLastPara="1" wrap="square" lIns="77397" tIns="77397" rIns="77397" bIns="77397" anchor="ctr" anchorCtr="0">
              <a:noAutofit/>
            </a:bodyPr>
            <a:lstStyle/>
            <a:p>
              <a:r>
                <a:rPr lang="es-ES" dirty="0">
                  <a:solidFill>
                    <a:srgbClr val="595959"/>
                  </a:solidFill>
                  <a:ea typeface="Roboto"/>
                  <a:cs typeface="Roboto"/>
                </a:rPr>
                <a:t>Transferencia a Comunidades para la convocatoria de subvenciones a empresas privadas de transporte</a:t>
              </a:r>
              <a:endParaRPr dirty="0">
                <a:solidFill>
                  <a:srgbClr val="595959"/>
                </a:solidFill>
                <a:ea typeface="Roboto"/>
                <a:cs typeface="Roboto"/>
                <a:sym typeface="Roboto"/>
              </a:endParaRPr>
            </a:p>
          </p:txBody>
        </p:sp>
      </p:grpSp>
      <p:sp>
        <p:nvSpPr>
          <p:cNvPr id="24" name="CuadroTexto 23">
            <a:extLst>
              <a:ext uri="{FF2B5EF4-FFF2-40B4-BE49-F238E27FC236}">
                <a16:creationId xmlns:a16="http://schemas.microsoft.com/office/drawing/2014/main" id="{129202F9-B310-E753-DF01-19E38B3E0E8A}"/>
              </a:ext>
            </a:extLst>
          </p:cNvPr>
          <p:cNvSpPr txBox="1"/>
          <p:nvPr/>
        </p:nvSpPr>
        <p:spPr>
          <a:xfrm>
            <a:off x="339789" y="1465325"/>
            <a:ext cx="4818715" cy="593078"/>
          </a:xfrm>
          <a:prstGeom prst="rect">
            <a:avLst/>
          </a:prstGeom>
          <a:solidFill>
            <a:srgbClr val="002060"/>
          </a:solidFill>
          <a:ln w="12700" cap="flat" cmpd="sng" algn="ctr">
            <a:noFill/>
            <a:prstDash val="solid"/>
            <a:miter lim="800000"/>
          </a:ln>
          <a:effectLst/>
        </p:spPr>
        <p:txBody>
          <a:bodyPr rtlCol="0" anchor="ctr"/>
          <a:lstStyle>
            <a:defPPr>
              <a:defRPr lang="es-E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uLnTx/>
                <a:uFillTx/>
                <a:latin typeface="Calibri" panose="020F0502020204030204"/>
                <a:ea typeface="+mn-ea"/>
                <a:cs typeface="+mn-cs"/>
              </a:rPr>
              <a:t>Transferencias a CCAA, Ceuta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uLnTx/>
                <a:uFillTx/>
                <a:latin typeface="Calibri" panose="020F0502020204030204"/>
                <a:ea typeface="+mn-ea"/>
                <a:cs typeface="+mn-cs"/>
              </a:rPr>
              <a:t>y Melilla</a:t>
            </a:r>
          </a:p>
        </p:txBody>
      </p:sp>
      <p:sp>
        <p:nvSpPr>
          <p:cNvPr id="33" name="CuadroTexto 32">
            <a:extLst>
              <a:ext uri="{FF2B5EF4-FFF2-40B4-BE49-F238E27FC236}">
                <a16:creationId xmlns:a16="http://schemas.microsoft.com/office/drawing/2014/main" id="{24617DA6-0682-35ED-7D8D-2387F8D985A7}"/>
              </a:ext>
            </a:extLst>
          </p:cNvPr>
          <p:cNvSpPr txBox="1"/>
          <p:nvPr/>
        </p:nvSpPr>
        <p:spPr>
          <a:xfrm>
            <a:off x="6517788" y="1474380"/>
            <a:ext cx="3927339" cy="593078"/>
          </a:xfrm>
          <a:prstGeom prst="rect">
            <a:avLst/>
          </a:prstGeom>
          <a:solidFill>
            <a:srgbClr val="002060"/>
          </a:solidFill>
          <a:ln w="12700" cap="flat" cmpd="sng" algn="ctr">
            <a:noFill/>
            <a:prstDash val="solid"/>
            <a:miter lim="800000"/>
          </a:ln>
          <a:effectLst/>
        </p:spPr>
        <p:txBody>
          <a:bodyPr rtlCol="0" anchor="ctr"/>
          <a:lstStyle>
            <a:defPPr>
              <a:defRPr lang="es-ES"/>
            </a:defPPr>
            <a:lvl1pPr algn="ctr">
              <a:defRPr sz="20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uLnTx/>
                <a:uFillTx/>
                <a:latin typeface="Calibri" panose="020F0502020204030204"/>
                <a:ea typeface="+mn-ea"/>
                <a:cs typeface="+mn-cs"/>
              </a:rPr>
              <a:t>Ayudas a empresas</a:t>
            </a:r>
          </a:p>
        </p:txBody>
      </p:sp>
      <p:sp>
        <p:nvSpPr>
          <p:cNvPr id="34" name="Elipse 33">
            <a:extLst>
              <a:ext uri="{FF2B5EF4-FFF2-40B4-BE49-F238E27FC236}">
                <a16:creationId xmlns:a16="http://schemas.microsoft.com/office/drawing/2014/main" id="{0109A4FE-F52F-6D75-358B-9E6F838A8D0F}"/>
              </a:ext>
            </a:extLst>
          </p:cNvPr>
          <p:cNvSpPr/>
          <p:nvPr/>
        </p:nvSpPr>
        <p:spPr>
          <a:xfrm>
            <a:off x="5219212" y="4285252"/>
            <a:ext cx="6696855" cy="1304087"/>
          </a:xfrm>
          <a:prstGeom prst="ellipse">
            <a:avLst/>
          </a:prstGeom>
          <a:noFill/>
          <a:ln w="2857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Google Shape;530;p26">
            <a:extLst>
              <a:ext uri="{FF2B5EF4-FFF2-40B4-BE49-F238E27FC236}">
                <a16:creationId xmlns:a16="http://schemas.microsoft.com/office/drawing/2014/main" id="{E22D564D-0942-9660-2AB9-9C5961C1ED7F}"/>
              </a:ext>
            </a:extLst>
          </p:cNvPr>
          <p:cNvSpPr/>
          <p:nvPr/>
        </p:nvSpPr>
        <p:spPr>
          <a:xfrm>
            <a:off x="7051750" y="4465612"/>
            <a:ext cx="4799499" cy="829824"/>
          </a:xfrm>
          <a:prstGeom prst="roundRect">
            <a:avLst>
              <a:gd name="adj" fmla="val 10059"/>
            </a:avLst>
          </a:prstGeom>
          <a:noFill/>
          <a:ln w="19050" cap="flat" cmpd="sng">
            <a:solidFill>
              <a:srgbClr val="002060"/>
            </a:solidFill>
            <a:prstDash val="solid"/>
            <a:round/>
            <a:headEnd type="none" w="sm" len="sm"/>
            <a:tailEnd type="none" w="sm" len="sm"/>
          </a:ln>
        </p:spPr>
        <p:txBody>
          <a:bodyPr spcFirstLastPara="1" wrap="square" lIns="77397" tIns="38688" rIns="77397" bIns="38688" anchor="ctr" anchorCtr="0">
            <a:noAutofit/>
          </a:bodyPr>
          <a:lstStyle/>
          <a:p>
            <a:pPr algn="ctr">
              <a:buClr>
                <a:srgbClr val="FFFFFF"/>
              </a:buClr>
              <a:buSzPts val="1800"/>
            </a:pPr>
            <a:endParaRPr sz="1524" dirty="0">
              <a:solidFill>
                <a:srgbClr val="FFFFFF"/>
              </a:solidFill>
              <a:ea typeface="Calibri"/>
              <a:cs typeface="Calibri"/>
              <a:sym typeface="Calibri"/>
            </a:endParaRPr>
          </a:p>
        </p:txBody>
      </p:sp>
      <p:sp>
        <p:nvSpPr>
          <p:cNvPr id="36" name="Google Shape;530;p26">
            <a:extLst>
              <a:ext uri="{FF2B5EF4-FFF2-40B4-BE49-F238E27FC236}">
                <a16:creationId xmlns:a16="http://schemas.microsoft.com/office/drawing/2014/main" id="{798887A7-2769-C795-A593-A3A441BFAA2C}"/>
              </a:ext>
            </a:extLst>
          </p:cNvPr>
          <p:cNvSpPr/>
          <p:nvPr/>
        </p:nvSpPr>
        <p:spPr>
          <a:xfrm>
            <a:off x="7060122" y="2896733"/>
            <a:ext cx="4799499" cy="715777"/>
          </a:xfrm>
          <a:prstGeom prst="roundRect">
            <a:avLst>
              <a:gd name="adj" fmla="val 10059"/>
            </a:avLst>
          </a:prstGeom>
          <a:noFill/>
          <a:ln w="19050" cap="flat" cmpd="sng">
            <a:solidFill>
              <a:srgbClr val="002060"/>
            </a:solidFill>
            <a:prstDash val="solid"/>
            <a:round/>
            <a:headEnd type="none" w="sm" len="sm"/>
            <a:tailEnd type="none" w="sm" len="sm"/>
          </a:ln>
        </p:spPr>
        <p:txBody>
          <a:bodyPr spcFirstLastPara="1" wrap="square" lIns="77397" tIns="38688" rIns="77397" bIns="38688" anchor="ctr" anchorCtr="0">
            <a:noAutofit/>
          </a:bodyPr>
          <a:lstStyle/>
          <a:p>
            <a:pPr algn="ctr">
              <a:buClr>
                <a:srgbClr val="FFFFFF"/>
              </a:buClr>
              <a:buSzPts val="1800"/>
            </a:pPr>
            <a:endParaRPr sz="1524" dirty="0">
              <a:solidFill>
                <a:srgbClr val="FFFFFF"/>
              </a:solidFill>
              <a:ea typeface="Calibri"/>
              <a:cs typeface="Calibri"/>
              <a:sym typeface="Calibri"/>
            </a:endParaRPr>
          </a:p>
        </p:txBody>
      </p:sp>
      <p:sp>
        <p:nvSpPr>
          <p:cNvPr id="37" name="Google Shape;530;p26">
            <a:extLst>
              <a:ext uri="{FF2B5EF4-FFF2-40B4-BE49-F238E27FC236}">
                <a16:creationId xmlns:a16="http://schemas.microsoft.com/office/drawing/2014/main" id="{050A55AC-6FB2-0DDB-782F-4BC3862E7E6B}"/>
              </a:ext>
            </a:extLst>
          </p:cNvPr>
          <p:cNvSpPr/>
          <p:nvPr/>
        </p:nvSpPr>
        <p:spPr>
          <a:xfrm>
            <a:off x="7068495" y="3670188"/>
            <a:ext cx="4799499" cy="708420"/>
          </a:xfrm>
          <a:prstGeom prst="roundRect">
            <a:avLst>
              <a:gd name="adj" fmla="val 10059"/>
            </a:avLst>
          </a:prstGeom>
          <a:noFill/>
          <a:ln w="19050" cap="flat" cmpd="sng">
            <a:solidFill>
              <a:srgbClr val="002060"/>
            </a:solidFill>
            <a:prstDash val="solid"/>
            <a:round/>
            <a:headEnd type="none" w="sm" len="sm"/>
            <a:tailEnd type="none" w="sm" len="sm"/>
          </a:ln>
        </p:spPr>
        <p:txBody>
          <a:bodyPr spcFirstLastPara="1" wrap="square" lIns="77397" tIns="38688" rIns="77397" bIns="38688" anchor="ctr" anchorCtr="0">
            <a:noAutofit/>
          </a:bodyPr>
          <a:lstStyle/>
          <a:p>
            <a:pPr algn="ctr">
              <a:buClr>
                <a:srgbClr val="FFFFFF"/>
              </a:buClr>
              <a:buSzPts val="1800"/>
            </a:pPr>
            <a:endParaRPr sz="1524" dirty="0">
              <a:solidFill>
                <a:srgbClr val="FFFFFF"/>
              </a:solidFill>
              <a:ea typeface="Calibri"/>
              <a:cs typeface="Calibri"/>
              <a:sym typeface="Calibri"/>
            </a:endParaRPr>
          </a:p>
        </p:txBody>
      </p:sp>
      <p:sp>
        <p:nvSpPr>
          <p:cNvPr id="39" name="Marcador de texto 2">
            <a:extLst>
              <a:ext uri="{FF2B5EF4-FFF2-40B4-BE49-F238E27FC236}">
                <a16:creationId xmlns:a16="http://schemas.microsoft.com/office/drawing/2014/main" id="{A12D8ADC-06AB-3740-CA68-DE0BE29D0D93}"/>
              </a:ext>
            </a:extLst>
          </p:cNvPr>
          <p:cNvSpPr txBox="1">
            <a:spLocks/>
          </p:cNvSpPr>
          <p:nvPr/>
        </p:nvSpPr>
        <p:spPr>
          <a:xfrm>
            <a:off x="-1" y="276304"/>
            <a:ext cx="10443401" cy="588591"/>
          </a:xfrm>
          <a:prstGeom prst="rect">
            <a:avLst/>
          </a:prstGeom>
          <a:solidFill>
            <a:srgbClr val="70AD47"/>
          </a:solidFill>
          <a:ln>
            <a:noFill/>
          </a:ln>
        </p:spPr>
        <p:txBody>
          <a:bodyPr spcFirstLastPara="1" wrap="square" lIns="77397" tIns="38688" rIns="77397" bIns="38688" anchor="ctr" anchorCtr="0">
            <a:noAutofit/>
          </a:bodyPr>
          <a:lstStyle>
            <a:defPPr>
              <a:defRPr lang="es-ES"/>
            </a:defPPr>
            <a:lvl1pPr algn="ctr">
              <a:defRPr sz="1524" b="1" kern="0">
                <a:solidFill>
                  <a:schemeClr val="bg1"/>
                </a:solidFill>
                <a:latin typeface="Open San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110" b="1" i="0" u="none" strike="noStrike" kern="0" cap="none" spc="0" normalizeH="0" baseline="0" noProof="0" dirty="0">
                <a:ln>
                  <a:noFill/>
                </a:ln>
                <a:solidFill>
                  <a:prstClr val="white"/>
                </a:solidFill>
                <a:effectLst/>
                <a:uLnTx/>
                <a:uFillTx/>
                <a:latin typeface="Open Sans"/>
              </a:rPr>
              <a:t>Inversión en movilidad sostenible, segura y conectada</a:t>
            </a:r>
          </a:p>
        </p:txBody>
      </p:sp>
    </p:spTree>
    <p:extLst>
      <p:ext uri="{BB962C8B-B14F-4D97-AF65-F5344CB8AC3E}">
        <p14:creationId xmlns:p14="http://schemas.microsoft.com/office/powerpoint/2010/main" val="210255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74EDD-1A6C-4334-A65E-01A0CA6C7B3C}"/>
              </a:ext>
            </a:extLst>
          </p:cNvPr>
          <p:cNvSpPr>
            <a:spLocks noGrp="1"/>
          </p:cNvSpPr>
          <p:nvPr>
            <p:ph type="title"/>
          </p:nvPr>
        </p:nvSpPr>
        <p:spPr/>
        <p:txBody>
          <a:bodyPr/>
          <a:lstStyle/>
          <a:p>
            <a:endParaRPr lang="es-ES"/>
          </a:p>
        </p:txBody>
      </p:sp>
      <p:pic>
        <p:nvPicPr>
          <p:cNvPr id="5" name="Imagen 4">
            <a:extLst>
              <a:ext uri="{FF2B5EF4-FFF2-40B4-BE49-F238E27FC236}">
                <a16:creationId xmlns:a16="http://schemas.microsoft.com/office/drawing/2014/main" id="{8ECE78FE-100E-431B-A775-252DE37E47C6}"/>
              </a:ext>
            </a:extLst>
          </p:cNvPr>
          <p:cNvPicPr>
            <a:picLocks noChangeAspect="1"/>
          </p:cNvPicPr>
          <p:nvPr/>
        </p:nvPicPr>
        <p:blipFill>
          <a:blip r:embed="rId2"/>
          <a:stretch>
            <a:fillRect/>
          </a:stretch>
        </p:blipFill>
        <p:spPr>
          <a:xfrm>
            <a:off x="-32874" y="113100"/>
            <a:ext cx="12224874" cy="6789460"/>
          </a:xfrm>
          <a:prstGeom prst="rect">
            <a:avLst/>
          </a:prstGeom>
        </p:spPr>
      </p:pic>
      <p:sp>
        <p:nvSpPr>
          <p:cNvPr id="6" name="CuadroTexto 5">
            <a:extLst>
              <a:ext uri="{FF2B5EF4-FFF2-40B4-BE49-F238E27FC236}">
                <a16:creationId xmlns:a16="http://schemas.microsoft.com/office/drawing/2014/main" id="{40FAB234-9D00-43D1-9CF9-8E9D1FFC99EB}"/>
              </a:ext>
            </a:extLst>
          </p:cNvPr>
          <p:cNvSpPr txBox="1"/>
          <p:nvPr/>
        </p:nvSpPr>
        <p:spPr>
          <a:xfrm>
            <a:off x="1386921" y="2977445"/>
            <a:ext cx="9064503" cy="1499449"/>
          </a:xfrm>
          <a:prstGeom prst="rect">
            <a:avLst/>
          </a:prstGeom>
          <a:noFill/>
        </p:spPr>
        <p:txBody>
          <a:bodyPr wrap="square">
            <a:spAutoFit/>
          </a:bodyPr>
          <a:lstStyle/>
          <a:p>
            <a:pPr algn="ctr"/>
            <a:r>
              <a:rPr lang="es-ES" sz="3048" b="1" dirty="0">
                <a:solidFill>
                  <a:prstClr val="white"/>
                </a:solidFill>
                <a:latin typeface="Calibri"/>
              </a:rPr>
              <a:t>PRINCIPALES CARACTERÍSTICAS </a:t>
            </a:r>
          </a:p>
          <a:p>
            <a:pPr algn="ctr"/>
            <a:r>
              <a:rPr lang="es-ES" sz="3048" b="1" dirty="0">
                <a:solidFill>
                  <a:prstClr val="white"/>
                </a:solidFill>
                <a:latin typeface="Calibri"/>
              </a:rPr>
              <a:t>DEL PROGRAMA DE AYUDAS</a:t>
            </a:r>
          </a:p>
          <a:p>
            <a:pPr defTabSz="774131">
              <a:defRPr/>
            </a:pPr>
            <a:endParaRPr lang="es-ES" sz="3048" dirty="0">
              <a:solidFill>
                <a:prstClr val="white"/>
              </a:solidFill>
              <a:latin typeface="Calibri"/>
            </a:endParaRPr>
          </a:p>
        </p:txBody>
      </p:sp>
      <p:pic>
        <p:nvPicPr>
          <p:cNvPr id="7" name="Picture 10">
            <a:extLst>
              <a:ext uri="{FF2B5EF4-FFF2-40B4-BE49-F238E27FC236}">
                <a16:creationId xmlns:a16="http://schemas.microsoft.com/office/drawing/2014/main" id="{5D27204F-5C08-4C96-A8CB-96B0976BE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50" y="5801061"/>
            <a:ext cx="3126738" cy="829060"/>
          </a:xfrm>
          <a:prstGeom prst="rect">
            <a:avLst/>
          </a:prstGeom>
        </p:spPr>
      </p:pic>
      <p:pic>
        <p:nvPicPr>
          <p:cNvPr id="8" name="Picture 11">
            <a:extLst>
              <a:ext uri="{FF2B5EF4-FFF2-40B4-BE49-F238E27FC236}">
                <a16:creationId xmlns:a16="http://schemas.microsoft.com/office/drawing/2014/main" id="{446F9CDC-59D3-4AD8-ABA6-D1BD7C0BB021}"/>
              </a:ext>
            </a:extLst>
          </p:cNvPr>
          <p:cNvPicPr>
            <a:picLocks noChangeAspect="1"/>
          </p:cNvPicPr>
          <p:nvPr/>
        </p:nvPicPr>
        <p:blipFill>
          <a:blip r:embed="rId4"/>
          <a:stretch>
            <a:fillRect/>
          </a:stretch>
        </p:blipFill>
        <p:spPr>
          <a:xfrm>
            <a:off x="8484884" y="5843299"/>
            <a:ext cx="3017538" cy="744587"/>
          </a:xfrm>
          <a:prstGeom prst="rect">
            <a:avLst/>
          </a:prstGeom>
        </p:spPr>
      </p:pic>
    </p:spTree>
    <p:extLst>
      <p:ext uri="{BB962C8B-B14F-4D97-AF65-F5344CB8AC3E}">
        <p14:creationId xmlns:p14="http://schemas.microsoft.com/office/powerpoint/2010/main" val="369801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Objetivo de las ayudas</a:t>
            </a:r>
          </a:p>
        </p:txBody>
      </p:sp>
      <p:sp>
        <p:nvSpPr>
          <p:cNvPr id="3" name="CuadroTexto 2">
            <a:extLst>
              <a:ext uri="{FF2B5EF4-FFF2-40B4-BE49-F238E27FC236}">
                <a16:creationId xmlns:a16="http://schemas.microsoft.com/office/drawing/2014/main" id="{28A3915C-0B48-9077-1C6C-C58CD4CD98B9}"/>
              </a:ext>
            </a:extLst>
          </p:cNvPr>
          <p:cNvSpPr txBox="1"/>
          <p:nvPr/>
        </p:nvSpPr>
        <p:spPr>
          <a:xfrm>
            <a:off x="2301765" y="1315391"/>
            <a:ext cx="9175531"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b="1" dirty="0"/>
              <a:t>Incrementar la eficiencia </a:t>
            </a:r>
            <a:r>
              <a:rPr lang="es-ES" sz="2000" dirty="0"/>
              <a:t>de las empresas y del sistema de transporte mediante la digitalización, la sostenibilidad, la conectividad, la renovación de los sistemas y la introducción de nuevas tecnologías en el sector.</a:t>
            </a:r>
          </a:p>
          <a:p>
            <a:pPr algn="just"/>
            <a:endParaRPr lang="es-ES" sz="2000" dirty="0"/>
          </a:p>
          <a:p>
            <a:pPr algn="just"/>
            <a:r>
              <a:rPr lang="es-ES" sz="2000" dirty="0"/>
              <a:t>Para conseguir la </a:t>
            </a:r>
            <a:r>
              <a:rPr lang="es-ES" sz="2000" b="1" dirty="0"/>
              <a:t>interoperabilidad de los sistemas y procesos </a:t>
            </a:r>
            <a:r>
              <a:rPr lang="es-ES" sz="2000" dirty="0"/>
              <a:t>de los diferentes actores involucrados en el transporte de mercancías, se considera necesario promover, no solo la modernización de las empresas de transporte, sino también de los </a:t>
            </a:r>
            <a:r>
              <a:rPr lang="es-ES" sz="2000" b="1" dirty="0"/>
              <a:t>operadores de transporte y de las empresas cargadoras</a:t>
            </a:r>
            <a:r>
              <a:rPr lang="es-ES" sz="2000" dirty="0"/>
              <a:t>, como miembros indispensables de la cadena de transporte.</a:t>
            </a:r>
          </a:p>
          <a:p>
            <a:pPr algn="just"/>
            <a:endParaRPr lang="es-ES" sz="2000" dirty="0"/>
          </a:p>
          <a:p>
            <a:pPr algn="just"/>
            <a:r>
              <a:rPr lang="es-ES" sz="2000" dirty="0"/>
              <a:t>Estas actuaciones tendrán una </a:t>
            </a:r>
            <a:r>
              <a:rPr lang="es-ES" sz="2000" b="1" dirty="0"/>
              <a:t>repercusión clara en la modernización de autónomos, pequeñas y medianas empresas privadas de transporte de viajeros por carretera y de autónomos y pymes privadas que intervienen en el transporte de mercancías por carretera</a:t>
            </a:r>
            <a:r>
              <a:rPr lang="es-ES" sz="2000" dirty="0"/>
              <a:t>.</a:t>
            </a:r>
          </a:p>
        </p:txBody>
      </p:sp>
    </p:spTree>
    <p:extLst>
      <p:ext uri="{BB962C8B-B14F-4D97-AF65-F5344CB8AC3E}">
        <p14:creationId xmlns:p14="http://schemas.microsoft.com/office/powerpoint/2010/main" val="14961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6516422B-E8C2-4279-BE5A-8CE00FFA9E03}"/>
              </a:ext>
            </a:extLst>
          </p:cNvPr>
          <p:cNvSpPr txBox="1">
            <a:spLocks/>
          </p:cNvSpPr>
          <p:nvPr/>
        </p:nvSpPr>
        <p:spPr>
          <a:xfrm>
            <a:off x="441779" y="1044917"/>
            <a:ext cx="10697276" cy="1509097"/>
          </a:xfrm>
          <a:prstGeom prst="rect">
            <a:avLst/>
          </a:prstGeom>
          <a:solidFill>
            <a:schemeClr val="accent1">
              <a:lumMod val="40000"/>
              <a:lumOff val="60000"/>
            </a:schemeClr>
          </a:solidFill>
          <a:ln w="25400" cap="rnd" cmpd="sng" algn="ctr">
            <a:solidFill>
              <a:schemeClr val="accent1">
                <a:lumMod val="75000"/>
              </a:schemeClr>
            </a:solidFill>
            <a:prstDash val="solid"/>
          </a:ln>
          <a:effectLst/>
        </p:spPr>
        <p:txBody>
          <a:bodyPr vert="horz" lIns="106934" tIns="53467" rIns="106934" bIns="53467" rtlCol="0" anchor="ctr">
            <a:noAutofit/>
          </a:bodyPr>
          <a:lstStyle>
            <a:lvl1pPr algn="l" defTabSz="513160" rtl="0" eaLnBrk="0" fontAlgn="base" hangingPunct="0">
              <a:lnSpc>
                <a:spcPct val="90000"/>
              </a:lnSpc>
              <a:spcBef>
                <a:spcPts val="563"/>
              </a:spcBef>
              <a:spcAft>
                <a:spcPct val="0"/>
              </a:spcAft>
              <a:buFont typeface="Arial" panose="020B0604020202020204" pitchFamily="34" charset="0"/>
              <a:defRPr sz="4950" b="1" kern="1200">
                <a:solidFill>
                  <a:schemeClr val="tx1"/>
                </a:solidFill>
                <a:latin typeface="+mn-lt"/>
                <a:ea typeface="+mn-ea"/>
                <a:cs typeface="+mn-c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tab pos="9963420" algn="l"/>
              </a:tabLst>
              <a:defRPr/>
            </a:pPr>
            <a:r>
              <a:rPr kumimoji="0" lang="es-ES" altLang="es-ES" sz="1800" b="0" i="0" u="none" strike="noStrike" kern="1200" cap="none" spc="0" normalizeH="0" noProof="0" dirty="0">
                <a:ln>
                  <a:noFill/>
                </a:ln>
                <a:solidFill>
                  <a:schemeClr val="accent1">
                    <a:lumMod val="50000"/>
                  </a:schemeClr>
                </a:solidFill>
                <a:effectLst/>
                <a:uLnTx/>
                <a:uFillTx/>
                <a:latin typeface="Calibri" panose="020F0502020204030204"/>
                <a:ea typeface="+mn-ea"/>
                <a:cs typeface="+mn-cs"/>
              </a:rPr>
              <a:t>MECAN</a:t>
            </a:r>
            <a:r>
              <a:rPr lang="es-ES" altLang="es-ES" sz="1800" b="0" dirty="0">
                <a:solidFill>
                  <a:schemeClr val="accent1">
                    <a:lumMod val="50000"/>
                  </a:schemeClr>
                </a:solidFill>
                <a:latin typeface="Calibri" panose="020F0502020204030204"/>
              </a:rPr>
              <a:t>ISMO: Real Decreto por el que se aprueba la concesión directa, a las comunidades autónomas y a las ciudades de Ceuta y Melilla, de ayudas para la modernización de empresas privadas de transporte de viajeros prestadoras de servicios de transporte por carretera y de empresas privadas que intervienen en el transporte de mercancías por carretera, en el marco del Plan de Recuperación, Transformación y Resiliencia - Financiado por la Unión Europea – Next </a:t>
            </a:r>
            <a:r>
              <a:rPr lang="es-ES" altLang="es-ES" sz="1800" b="0" dirty="0" err="1">
                <a:solidFill>
                  <a:schemeClr val="accent1">
                    <a:lumMod val="50000"/>
                  </a:schemeClr>
                </a:solidFill>
                <a:latin typeface="Calibri" panose="020F0502020204030204"/>
              </a:rPr>
              <a:t>Generation</a:t>
            </a:r>
            <a:r>
              <a:rPr lang="es-ES" altLang="es-ES" sz="1800" b="0" dirty="0">
                <a:solidFill>
                  <a:schemeClr val="accent1">
                    <a:lumMod val="50000"/>
                  </a:schemeClr>
                </a:solidFill>
                <a:latin typeface="Calibri" panose="020F0502020204030204"/>
              </a:rPr>
              <a:t> EU.</a:t>
            </a:r>
            <a:endParaRPr kumimoji="0" lang="es-ES" altLang="es-ES" sz="1800" b="0" i="0" u="none" strike="noStrike" kern="1200" cap="none" spc="0" normalizeH="0" noProof="0" dirty="0">
              <a:ln>
                <a:noFill/>
              </a:ln>
              <a:solidFill>
                <a:schemeClr val="accent1">
                  <a:lumMod val="50000"/>
                </a:schemeClr>
              </a:solidFill>
              <a:effectLst/>
              <a:uLnTx/>
              <a:uFillTx/>
              <a:latin typeface="Calibri" panose="020F0502020204030204"/>
              <a:ea typeface="+mn-ea"/>
              <a:cs typeface="+mn-cs"/>
            </a:endParaRPr>
          </a:p>
        </p:txBody>
      </p:sp>
      <p:sp>
        <p:nvSpPr>
          <p:cNvPr id="7" name="Forma libre: forma 6">
            <a:extLst>
              <a:ext uri="{FF2B5EF4-FFF2-40B4-BE49-F238E27FC236}">
                <a16:creationId xmlns:a16="http://schemas.microsoft.com/office/drawing/2014/main" id="{2F60A273-01D3-4FE4-8075-CD39473F931D}"/>
              </a:ext>
            </a:extLst>
          </p:cNvPr>
          <p:cNvSpPr/>
          <p:nvPr/>
        </p:nvSpPr>
        <p:spPr>
          <a:xfrm>
            <a:off x="993228" y="3084944"/>
            <a:ext cx="4284512" cy="688591"/>
          </a:xfrm>
          <a:custGeom>
            <a:avLst/>
            <a:gdLst>
              <a:gd name="connsiteX0" fmla="*/ 0 w 1721479"/>
              <a:gd name="connsiteY0" fmla="*/ 0 h 688591"/>
              <a:gd name="connsiteX1" fmla="*/ 1377184 w 1721479"/>
              <a:gd name="connsiteY1" fmla="*/ 0 h 688591"/>
              <a:gd name="connsiteX2" fmla="*/ 1721479 w 1721479"/>
              <a:gd name="connsiteY2" fmla="*/ 344296 h 688591"/>
              <a:gd name="connsiteX3" fmla="*/ 1377184 w 1721479"/>
              <a:gd name="connsiteY3" fmla="*/ 688591 h 688591"/>
              <a:gd name="connsiteX4" fmla="*/ 0 w 1721479"/>
              <a:gd name="connsiteY4" fmla="*/ 688591 h 688591"/>
              <a:gd name="connsiteX5" fmla="*/ 344296 w 1721479"/>
              <a:gd name="connsiteY5" fmla="*/ 344296 h 688591"/>
              <a:gd name="connsiteX6" fmla="*/ 0 w 1721479"/>
              <a:gd name="connsiteY6" fmla="*/ 0 h 68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479" h="688591">
                <a:moveTo>
                  <a:pt x="0" y="0"/>
                </a:moveTo>
                <a:lnTo>
                  <a:pt x="1377184" y="0"/>
                </a:lnTo>
                <a:lnTo>
                  <a:pt x="1721479" y="344296"/>
                </a:lnTo>
                <a:lnTo>
                  <a:pt x="1377184" y="688591"/>
                </a:lnTo>
                <a:lnTo>
                  <a:pt x="0" y="688591"/>
                </a:lnTo>
                <a:lnTo>
                  <a:pt x="344296" y="344296"/>
                </a:lnTo>
                <a:lnTo>
                  <a:pt x="0" y="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266" tIns="6985" rIns="344295" bIns="6985" numCol="1" spcCol="1270" anchor="ctr" anchorCtr="0">
            <a:noAutofit/>
          </a:bodyPr>
          <a:lstStyle/>
          <a:p>
            <a:pPr marL="0" lvl="0" indent="0" algn="ctr" defTabSz="488950">
              <a:lnSpc>
                <a:spcPct val="90000"/>
              </a:lnSpc>
              <a:spcBef>
                <a:spcPct val="0"/>
              </a:spcBef>
              <a:spcAft>
                <a:spcPct val="35000"/>
              </a:spcAft>
              <a:buNone/>
            </a:pPr>
            <a:r>
              <a:rPr lang="es-ES" kern="1200" dirty="0"/>
              <a:t>BENEFICIARIAS</a:t>
            </a:r>
          </a:p>
        </p:txBody>
      </p:sp>
      <p:sp>
        <p:nvSpPr>
          <p:cNvPr id="9" name="Forma libre: forma 8">
            <a:extLst>
              <a:ext uri="{FF2B5EF4-FFF2-40B4-BE49-F238E27FC236}">
                <a16:creationId xmlns:a16="http://schemas.microsoft.com/office/drawing/2014/main" id="{847D586F-1946-4637-94EA-4091910C498F}"/>
              </a:ext>
            </a:extLst>
          </p:cNvPr>
          <p:cNvSpPr/>
          <p:nvPr/>
        </p:nvSpPr>
        <p:spPr>
          <a:xfrm>
            <a:off x="993228" y="3869939"/>
            <a:ext cx="4284512" cy="688591"/>
          </a:xfrm>
          <a:custGeom>
            <a:avLst/>
            <a:gdLst>
              <a:gd name="connsiteX0" fmla="*/ 0 w 1721479"/>
              <a:gd name="connsiteY0" fmla="*/ 0 h 688591"/>
              <a:gd name="connsiteX1" fmla="*/ 1377184 w 1721479"/>
              <a:gd name="connsiteY1" fmla="*/ 0 h 688591"/>
              <a:gd name="connsiteX2" fmla="*/ 1721479 w 1721479"/>
              <a:gd name="connsiteY2" fmla="*/ 344296 h 688591"/>
              <a:gd name="connsiteX3" fmla="*/ 1377184 w 1721479"/>
              <a:gd name="connsiteY3" fmla="*/ 688591 h 688591"/>
              <a:gd name="connsiteX4" fmla="*/ 0 w 1721479"/>
              <a:gd name="connsiteY4" fmla="*/ 688591 h 688591"/>
              <a:gd name="connsiteX5" fmla="*/ 344296 w 1721479"/>
              <a:gd name="connsiteY5" fmla="*/ 344296 h 688591"/>
              <a:gd name="connsiteX6" fmla="*/ 0 w 1721479"/>
              <a:gd name="connsiteY6" fmla="*/ 0 h 68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479" h="688591">
                <a:moveTo>
                  <a:pt x="0" y="0"/>
                </a:moveTo>
                <a:lnTo>
                  <a:pt x="1377184" y="0"/>
                </a:lnTo>
                <a:lnTo>
                  <a:pt x="1721479" y="344296"/>
                </a:lnTo>
                <a:lnTo>
                  <a:pt x="1377184" y="688591"/>
                </a:lnTo>
                <a:lnTo>
                  <a:pt x="0" y="688591"/>
                </a:lnTo>
                <a:lnTo>
                  <a:pt x="344296" y="344296"/>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266" tIns="6985" rIns="344295" bIns="6985" numCol="1" spcCol="1270" anchor="ctr" anchorCtr="0">
            <a:noAutofit/>
          </a:bodyPr>
          <a:lstStyle/>
          <a:p>
            <a:pPr marL="0" lvl="0" indent="0" algn="ctr" defTabSz="488950">
              <a:lnSpc>
                <a:spcPct val="90000"/>
              </a:lnSpc>
              <a:spcBef>
                <a:spcPct val="0"/>
              </a:spcBef>
              <a:spcAft>
                <a:spcPct val="35000"/>
              </a:spcAft>
              <a:buNone/>
            </a:pPr>
            <a:r>
              <a:rPr lang="es-ES" kern="1200" dirty="0"/>
              <a:t>DESTINATARIOS </a:t>
            </a:r>
            <a:r>
              <a:rPr lang="es-ES" dirty="0"/>
              <a:t>ÚLTIMOS</a:t>
            </a:r>
            <a:endParaRPr lang="es-ES" kern="1200" dirty="0"/>
          </a:p>
        </p:txBody>
      </p:sp>
      <p:sp>
        <p:nvSpPr>
          <p:cNvPr id="11" name="Forma libre: forma 10">
            <a:extLst>
              <a:ext uri="{FF2B5EF4-FFF2-40B4-BE49-F238E27FC236}">
                <a16:creationId xmlns:a16="http://schemas.microsoft.com/office/drawing/2014/main" id="{BF18C8EB-6748-425E-8858-706A081F576F}"/>
              </a:ext>
            </a:extLst>
          </p:cNvPr>
          <p:cNvSpPr/>
          <p:nvPr/>
        </p:nvSpPr>
        <p:spPr>
          <a:xfrm>
            <a:off x="993228" y="4654933"/>
            <a:ext cx="4284512" cy="688591"/>
          </a:xfrm>
          <a:custGeom>
            <a:avLst/>
            <a:gdLst>
              <a:gd name="connsiteX0" fmla="*/ 0 w 1721479"/>
              <a:gd name="connsiteY0" fmla="*/ 0 h 688591"/>
              <a:gd name="connsiteX1" fmla="*/ 1377184 w 1721479"/>
              <a:gd name="connsiteY1" fmla="*/ 0 h 688591"/>
              <a:gd name="connsiteX2" fmla="*/ 1721479 w 1721479"/>
              <a:gd name="connsiteY2" fmla="*/ 344296 h 688591"/>
              <a:gd name="connsiteX3" fmla="*/ 1377184 w 1721479"/>
              <a:gd name="connsiteY3" fmla="*/ 688591 h 688591"/>
              <a:gd name="connsiteX4" fmla="*/ 0 w 1721479"/>
              <a:gd name="connsiteY4" fmla="*/ 688591 h 688591"/>
              <a:gd name="connsiteX5" fmla="*/ 344296 w 1721479"/>
              <a:gd name="connsiteY5" fmla="*/ 344296 h 688591"/>
              <a:gd name="connsiteX6" fmla="*/ 0 w 1721479"/>
              <a:gd name="connsiteY6" fmla="*/ 0 h 68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1479" h="688591">
                <a:moveTo>
                  <a:pt x="0" y="0"/>
                </a:moveTo>
                <a:lnTo>
                  <a:pt x="1377184" y="0"/>
                </a:lnTo>
                <a:lnTo>
                  <a:pt x="1721479" y="344296"/>
                </a:lnTo>
                <a:lnTo>
                  <a:pt x="1377184" y="688591"/>
                </a:lnTo>
                <a:lnTo>
                  <a:pt x="0" y="688591"/>
                </a:lnTo>
                <a:lnTo>
                  <a:pt x="344296" y="344296"/>
                </a:lnTo>
                <a:lnTo>
                  <a:pt x="0" y="0"/>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266" tIns="6985" rIns="344295" bIns="6985" numCol="1" spcCol="1270" anchor="ctr" anchorCtr="0">
            <a:noAutofit/>
          </a:bodyPr>
          <a:lstStyle/>
          <a:p>
            <a:pPr marL="0" lvl="0" indent="0" algn="ctr" defTabSz="488950">
              <a:lnSpc>
                <a:spcPct val="90000"/>
              </a:lnSpc>
              <a:spcBef>
                <a:spcPct val="0"/>
              </a:spcBef>
              <a:spcAft>
                <a:spcPct val="35000"/>
              </a:spcAft>
              <a:buNone/>
            </a:pPr>
            <a:r>
              <a:rPr lang="es-ES" kern="1200" dirty="0"/>
              <a:t>“FACILITADORES”</a:t>
            </a:r>
          </a:p>
        </p:txBody>
      </p:sp>
      <p:sp>
        <p:nvSpPr>
          <p:cNvPr id="13" name="CuadroTexto 12">
            <a:extLst>
              <a:ext uri="{FF2B5EF4-FFF2-40B4-BE49-F238E27FC236}">
                <a16:creationId xmlns:a16="http://schemas.microsoft.com/office/drawing/2014/main" id="{65C4C01E-D477-4D6E-8DA4-B745FF20D463}"/>
              </a:ext>
            </a:extLst>
          </p:cNvPr>
          <p:cNvSpPr txBox="1"/>
          <p:nvPr/>
        </p:nvSpPr>
        <p:spPr>
          <a:xfrm>
            <a:off x="5460659" y="3259723"/>
            <a:ext cx="5738113" cy="338554"/>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s-ES" sz="1600" dirty="0"/>
              <a:t>COMUNIDADES AUTÓNOMAS Y CIUDADES DE CEUTA Y MELILLA</a:t>
            </a:r>
            <a:endParaRPr lang="es-ES" sz="1600" kern="1200" dirty="0"/>
          </a:p>
        </p:txBody>
      </p:sp>
      <p:sp>
        <p:nvSpPr>
          <p:cNvPr id="14" name="CuadroTexto 13">
            <a:extLst>
              <a:ext uri="{FF2B5EF4-FFF2-40B4-BE49-F238E27FC236}">
                <a16:creationId xmlns:a16="http://schemas.microsoft.com/office/drawing/2014/main" id="{F564176A-CCAF-494E-B75B-57DB3B36BB75}"/>
              </a:ext>
            </a:extLst>
          </p:cNvPr>
          <p:cNvSpPr txBox="1"/>
          <p:nvPr/>
        </p:nvSpPr>
        <p:spPr>
          <a:xfrm>
            <a:off x="5460659" y="3794134"/>
            <a:ext cx="5738113" cy="830997"/>
          </a:xfrm>
          <a:prstGeom prst="rect">
            <a:avLst/>
          </a:prstGeom>
          <a:solidFill>
            <a:schemeClr val="accent4">
              <a:lumMod val="60000"/>
              <a:lumOff val="40000"/>
            </a:schemeClr>
          </a:solidFill>
          <a:ln>
            <a:solidFill>
              <a:schemeClr val="accent4">
                <a:lumMod val="50000"/>
              </a:schemeClr>
            </a:solidFill>
          </a:ln>
        </p:spPr>
        <p:txBody>
          <a:bodyPr wrap="square" rtlCol="0">
            <a:spAutoFit/>
          </a:bodyPr>
          <a:lstStyle/>
          <a:p>
            <a:pPr algn="ctr"/>
            <a:r>
              <a:rPr lang="es-ES" sz="1600" dirty="0"/>
              <a:t>Empresas privadas de transporte de viajeros por carretera y empresas privadas </a:t>
            </a:r>
            <a:r>
              <a:rPr lang="es-ES" sz="1600" b="1" u="sng" dirty="0"/>
              <a:t>que intervienen </a:t>
            </a:r>
            <a:r>
              <a:rPr lang="es-ES" sz="1600" dirty="0"/>
              <a:t>en el transporte de mercancías por carretera</a:t>
            </a:r>
          </a:p>
        </p:txBody>
      </p:sp>
      <p:sp>
        <p:nvSpPr>
          <p:cNvPr id="15" name="CuadroTexto 14">
            <a:extLst>
              <a:ext uri="{FF2B5EF4-FFF2-40B4-BE49-F238E27FC236}">
                <a16:creationId xmlns:a16="http://schemas.microsoft.com/office/drawing/2014/main" id="{27EB83CA-EAF7-4239-A976-71F3EA7A0123}"/>
              </a:ext>
            </a:extLst>
          </p:cNvPr>
          <p:cNvSpPr txBox="1"/>
          <p:nvPr/>
        </p:nvSpPr>
        <p:spPr>
          <a:xfrm>
            <a:off x="5460659" y="4706840"/>
            <a:ext cx="5738113" cy="584775"/>
          </a:xfrm>
          <a:prstGeom prst="rect">
            <a:avLst/>
          </a:prstGeom>
          <a:solidFill>
            <a:schemeClr val="accent2">
              <a:lumMod val="75000"/>
            </a:schemeClr>
          </a:solidFill>
          <a:ln>
            <a:solidFill>
              <a:schemeClr val="accent2">
                <a:lumMod val="50000"/>
              </a:schemeClr>
            </a:solidFill>
          </a:ln>
        </p:spPr>
        <p:txBody>
          <a:bodyPr wrap="square" rtlCol="0">
            <a:spAutoFit/>
          </a:bodyPr>
          <a:lstStyle/>
          <a:p>
            <a:pPr algn="ctr"/>
            <a:r>
              <a:rPr lang="es-ES" sz="1600" dirty="0"/>
              <a:t>Proveedores de soluciones de modernización: empresas tecnológicas</a:t>
            </a:r>
          </a:p>
        </p:txBody>
      </p:sp>
    </p:spTree>
    <p:extLst>
      <p:ext uri="{BB962C8B-B14F-4D97-AF65-F5344CB8AC3E}">
        <p14:creationId xmlns:p14="http://schemas.microsoft.com/office/powerpoint/2010/main" val="211975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1986455" y="752030"/>
            <a:ext cx="9998399" cy="546398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marL="342900" indent="-342900" algn="just">
              <a:spcAft>
                <a:spcPts val="1000"/>
              </a:spcAft>
              <a:buClr>
                <a:srgbClr val="061745"/>
              </a:buClr>
              <a:buSzPts val="1800"/>
              <a:buAutoNum type="arabicPeriod"/>
            </a:pPr>
            <a:r>
              <a:rPr lang="es-ES" sz="1600" dirty="0">
                <a:solidFill>
                  <a:schemeClr val="accent1">
                    <a:lumMod val="50000"/>
                  </a:schemeClr>
                </a:solidFill>
                <a:ea typeface="Roboto"/>
                <a:cs typeface="Roboto"/>
                <a:sym typeface="Roboto"/>
              </a:rPr>
              <a:t>Incluye la </a:t>
            </a:r>
            <a:r>
              <a:rPr lang="es-ES" sz="1600" b="1" dirty="0">
                <a:solidFill>
                  <a:schemeClr val="accent1">
                    <a:lumMod val="50000"/>
                  </a:schemeClr>
                </a:solidFill>
                <a:ea typeface="Roboto"/>
                <a:cs typeface="Roboto"/>
                <a:sym typeface="Roboto"/>
              </a:rPr>
              <a:t>regulación de las ayudas y las bases reguladoras </a:t>
            </a:r>
            <a:r>
              <a:rPr lang="es-ES" sz="1600" dirty="0">
                <a:solidFill>
                  <a:schemeClr val="accent1">
                    <a:lumMod val="50000"/>
                  </a:schemeClr>
                </a:solidFill>
                <a:ea typeface="Roboto"/>
                <a:cs typeface="Roboto"/>
                <a:sym typeface="Roboto"/>
              </a:rPr>
              <a:t>de las subvenciones reguladas por el mismo, a las que habrán de sujetarse las </a:t>
            </a:r>
            <a:r>
              <a:rPr lang="es-ES" sz="1600" b="1" dirty="0">
                <a:solidFill>
                  <a:schemeClr val="accent1">
                    <a:lumMod val="50000"/>
                  </a:schemeClr>
                </a:solidFill>
                <a:ea typeface="Roboto"/>
                <a:cs typeface="Roboto"/>
                <a:sym typeface="Roboto"/>
              </a:rPr>
              <a:t>Comunidades Autónomas y las ciudades de Ceuta y Melilla beneficiarias</a:t>
            </a:r>
            <a:r>
              <a:rPr lang="es-ES" sz="1600" dirty="0">
                <a:solidFill>
                  <a:schemeClr val="accent1">
                    <a:lumMod val="50000"/>
                  </a:schemeClr>
                </a:solidFill>
                <a:ea typeface="Roboto"/>
                <a:cs typeface="Roboto"/>
                <a:sym typeface="Roboto"/>
              </a:rPr>
              <a:t>. </a:t>
            </a:r>
          </a:p>
          <a:p>
            <a:pPr marL="342900" indent="-342900" algn="just">
              <a:spcAft>
                <a:spcPts val="1000"/>
              </a:spcAft>
              <a:buClr>
                <a:srgbClr val="061745"/>
              </a:buClr>
              <a:buSzPts val="1800"/>
              <a:buAutoNum type="arabicPeriod"/>
            </a:pPr>
            <a:r>
              <a:rPr lang="es-ES" sz="1600" dirty="0">
                <a:solidFill>
                  <a:schemeClr val="accent1">
                    <a:lumMod val="50000"/>
                  </a:schemeClr>
                </a:solidFill>
                <a:ea typeface="Roboto"/>
                <a:cs typeface="Roboto"/>
                <a:sym typeface="Roboto"/>
              </a:rPr>
              <a:t>Las CCAA y las ciudades de Ceuta y Melilla deberán solicitar y aceptar de forma expresa e inequívoca la subvención concedida y ajustada en su integridad al Real Decreto de Bases. </a:t>
            </a:r>
          </a:p>
          <a:p>
            <a:pPr marL="342900" indent="-342900" algn="just">
              <a:spcAft>
                <a:spcPts val="1000"/>
              </a:spcAft>
              <a:buClr>
                <a:srgbClr val="061745"/>
              </a:buClr>
              <a:buSzPts val="1800"/>
              <a:buAutoNum type="arabicPeriod"/>
            </a:pPr>
            <a:r>
              <a:rPr lang="es-ES" sz="1600" dirty="0">
                <a:solidFill>
                  <a:schemeClr val="accent1">
                    <a:lumMod val="50000"/>
                  </a:schemeClr>
                </a:solidFill>
                <a:ea typeface="Roboto"/>
                <a:cs typeface="Roboto"/>
                <a:sym typeface="Roboto"/>
              </a:rPr>
              <a:t>Se prevé un máximo del </a:t>
            </a:r>
            <a:r>
              <a:rPr lang="es-ES" sz="1600" b="1" dirty="0">
                <a:solidFill>
                  <a:schemeClr val="accent1">
                    <a:lumMod val="50000"/>
                  </a:schemeClr>
                </a:solidFill>
                <a:ea typeface="Roboto"/>
                <a:cs typeface="Roboto"/>
                <a:sym typeface="Roboto"/>
              </a:rPr>
              <a:t>3% del presupuesto disponible</a:t>
            </a:r>
            <a:r>
              <a:rPr lang="es-ES" sz="1600" dirty="0">
                <a:solidFill>
                  <a:schemeClr val="accent1">
                    <a:lumMod val="50000"/>
                  </a:schemeClr>
                </a:solidFill>
                <a:ea typeface="Roboto"/>
                <a:cs typeface="Roboto"/>
                <a:sym typeface="Roboto"/>
              </a:rPr>
              <a:t>, como costes indirectos imputables a las actuaciones subvencionadas.</a:t>
            </a:r>
          </a:p>
          <a:p>
            <a:pPr marL="342900" indent="-342900" algn="just">
              <a:spcAft>
                <a:spcPts val="1000"/>
              </a:spcAft>
              <a:buClr>
                <a:srgbClr val="061745"/>
              </a:buClr>
              <a:buSzPts val="1800"/>
              <a:buFontTx/>
              <a:buAutoNum type="arabicPeriod"/>
            </a:pPr>
            <a:r>
              <a:rPr lang="es-ES" sz="1600" dirty="0">
                <a:solidFill>
                  <a:schemeClr val="accent1">
                    <a:lumMod val="50000"/>
                  </a:schemeClr>
                </a:solidFill>
                <a:ea typeface="Roboto"/>
                <a:cs typeface="Roboto"/>
                <a:sym typeface="Roboto"/>
              </a:rPr>
              <a:t>Destinatarios finales: </a:t>
            </a:r>
            <a:r>
              <a:rPr lang="es-ES" sz="1600" b="1" dirty="0">
                <a:solidFill>
                  <a:schemeClr val="accent1">
                    <a:lumMod val="50000"/>
                  </a:schemeClr>
                </a:solidFill>
                <a:ea typeface="Roboto"/>
                <a:cs typeface="Roboto"/>
                <a:sym typeface="Roboto"/>
              </a:rPr>
              <a:t>Autónomos y</a:t>
            </a:r>
            <a:r>
              <a:rPr lang="es-ES" sz="1600" dirty="0">
                <a:solidFill>
                  <a:schemeClr val="accent1">
                    <a:lumMod val="50000"/>
                  </a:schemeClr>
                </a:solidFill>
                <a:ea typeface="Roboto"/>
                <a:cs typeface="Roboto"/>
                <a:sym typeface="Roboto"/>
              </a:rPr>
              <a:t> </a:t>
            </a:r>
            <a:r>
              <a:rPr lang="es-ES" sz="1600" b="1" dirty="0">
                <a:solidFill>
                  <a:schemeClr val="accent1">
                    <a:lumMod val="50000"/>
                  </a:schemeClr>
                </a:solidFill>
                <a:ea typeface="Roboto"/>
                <a:cs typeface="Roboto"/>
                <a:sym typeface="Roboto"/>
              </a:rPr>
              <a:t>pymes que intervienen en el transporte por carretera</a:t>
            </a:r>
            <a:r>
              <a:rPr lang="es-ES" sz="1600" dirty="0">
                <a:solidFill>
                  <a:schemeClr val="accent1">
                    <a:lumMod val="50000"/>
                  </a:schemeClr>
                </a:solidFill>
                <a:ea typeface="Roboto"/>
                <a:cs typeface="Roboto"/>
                <a:sym typeface="Roboto"/>
              </a:rPr>
              <a:t>. </a:t>
            </a:r>
            <a:r>
              <a:rPr lang="es-ES" sz="1600" dirty="0">
                <a:solidFill>
                  <a:srgbClr val="4472C4">
                    <a:lumMod val="50000"/>
                  </a:srgbClr>
                </a:solidFill>
                <a:latin typeface="Calibri" panose="020F0502020204030204"/>
              </a:rPr>
              <a:t>No hay partidas diferenciadas por tipo de empresa (viajeros, mercancías, cargadoras). </a:t>
            </a:r>
          </a:p>
          <a:p>
            <a:pPr marL="342900" indent="-342900" algn="just">
              <a:spcAft>
                <a:spcPts val="1000"/>
              </a:spcAft>
              <a:buClr>
                <a:srgbClr val="061745"/>
              </a:buClr>
              <a:buSzPts val="1800"/>
              <a:buFontTx/>
              <a:buAutoNum type="arabicPeriod"/>
            </a:pPr>
            <a:r>
              <a:rPr lang="es-ES" sz="1600" dirty="0">
                <a:solidFill>
                  <a:schemeClr val="accent1">
                    <a:lumMod val="50000"/>
                  </a:schemeClr>
                </a:solidFill>
                <a:ea typeface="Roboto"/>
                <a:cs typeface="Roboto"/>
                <a:sym typeface="Roboto"/>
              </a:rPr>
              <a:t>Se establece el concepto de </a:t>
            </a:r>
            <a:r>
              <a:rPr lang="es-ES" sz="1600" b="1" dirty="0">
                <a:solidFill>
                  <a:schemeClr val="accent1">
                    <a:lumMod val="50000"/>
                  </a:schemeClr>
                </a:solidFill>
                <a:ea typeface="Roboto"/>
                <a:sym typeface="Roboto"/>
              </a:rPr>
              <a:t>Proveedores de Soluciones de Modernización Adheridos  para facilitar </a:t>
            </a:r>
            <a:r>
              <a:rPr lang="es-ES" sz="1600" dirty="0">
                <a:solidFill>
                  <a:schemeClr val="accent1">
                    <a:lumMod val="50000"/>
                  </a:schemeClr>
                </a:solidFill>
                <a:ea typeface="Roboto"/>
                <a:sym typeface="Roboto"/>
              </a:rPr>
              <a:t>la gestión y la difusión de las ayudas.</a:t>
            </a:r>
            <a:endParaRPr lang="es-ES" sz="1600" dirty="0">
              <a:solidFill>
                <a:schemeClr val="accent1">
                  <a:lumMod val="50000"/>
                </a:schemeClr>
              </a:solidFill>
              <a:ea typeface="Roboto"/>
              <a:cs typeface="Roboto"/>
              <a:sym typeface="Roboto"/>
            </a:endParaRPr>
          </a:p>
          <a:p>
            <a:pPr marL="342900" indent="-342900" algn="just">
              <a:spcAft>
                <a:spcPts val="1000"/>
              </a:spcAft>
              <a:buClr>
                <a:srgbClr val="061745"/>
              </a:buClr>
              <a:buSzPts val="1800"/>
              <a:buAutoNum type="arabicPeriod"/>
            </a:pPr>
            <a:r>
              <a:rPr lang="es-ES" sz="1600" dirty="0">
                <a:solidFill>
                  <a:schemeClr val="accent1">
                    <a:lumMod val="50000"/>
                  </a:schemeClr>
                </a:solidFill>
                <a:ea typeface="Roboto"/>
                <a:cs typeface="Roboto"/>
                <a:sym typeface="Roboto"/>
              </a:rPr>
              <a:t>La subvención está </a:t>
            </a:r>
            <a:r>
              <a:rPr lang="es-ES" sz="1600" b="1" dirty="0">
                <a:solidFill>
                  <a:schemeClr val="accent1">
                    <a:lumMod val="50000"/>
                  </a:schemeClr>
                </a:solidFill>
                <a:ea typeface="Roboto"/>
                <a:cs typeface="Roboto"/>
                <a:sym typeface="Roboto"/>
              </a:rPr>
              <a:t>limitada por la normativa de minimis</a:t>
            </a:r>
            <a:r>
              <a:rPr lang="es-ES" sz="1600" dirty="0">
                <a:solidFill>
                  <a:schemeClr val="accent1">
                    <a:lumMod val="50000"/>
                  </a:schemeClr>
                </a:solidFill>
                <a:ea typeface="Roboto"/>
                <a:cs typeface="Roboto"/>
                <a:sym typeface="Roboto"/>
              </a:rPr>
              <a:t> europea:</a:t>
            </a:r>
          </a:p>
          <a:p>
            <a:pPr lvl="1" algn="just">
              <a:spcAft>
                <a:spcPts val="1000"/>
              </a:spcAft>
              <a:buClr>
                <a:srgbClr val="061745"/>
              </a:buClr>
              <a:buSzPts val="1800"/>
            </a:pPr>
            <a:r>
              <a:rPr lang="es-ES" sz="1100" i="1" dirty="0">
                <a:solidFill>
                  <a:schemeClr val="accent1">
                    <a:lumMod val="50000"/>
                  </a:schemeClr>
                </a:solidFill>
                <a:ea typeface="Roboto"/>
                <a:cs typeface="Roboto"/>
                <a:sym typeface="Roboto"/>
              </a:rPr>
              <a:t>El importe total de las ayudas de minimis que podrá concederse a cada uno de estos destinatarios últimos no podrá exceder la cifra de 200.000 euros durante cualquier período de tres ejercicios fiscales.</a:t>
            </a:r>
          </a:p>
          <a:p>
            <a:pPr lvl="1" algn="just">
              <a:spcAft>
                <a:spcPts val="1000"/>
              </a:spcAft>
              <a:buClr>
                <a:srgbClr val="061745"/>
              </a:buClr>
              <a:buSzPts val="1800"/>
            </a:pPr>
            <a:r>
              <a:rPr lang="es-ES" sz="1100" i="1" dirty="0">
                <a:solidFill>
                  <a:schemeClr val="accent1">
                    <a:lumMod val="50000"/>
                  </a:schemeClr>
                </a:solidFill>
                <a:ea typeface="Roboto"/>
                <a:cs typeface="Roboto"/>
                <a:sym typeface="Roboto"/>
              </a:rPr>
              <a:t>Asimismo, el importe total de las ayudas de minimis que podrá concederse a cada uno de estos destinatarios últimos, en el caso de que realicen por cuenta ajena operaciones de transporte de mercancías por carretera, no podrá exceder la cifra de 100.000 euros durante cualquier período de tres ejercicios fiscales. </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Características del Real Decreto</a:t>
            </a:r>
          </a:p>
        </p:txBody>
      </p:sp>
    </p:spTree>
    <p:extLst>
      <p:ext uri="{BB962C8B-B14F-4D97-AF65-F5344CB8AC3E}">
        <p14:creationId xmlns:p14="http://schemas.microsoft.com/office/powerpoint/2010/main" val="34307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0;p26">
            <a:extLst>
              <a:ext uri="{FF2B5EF4-FFF2-40B4-BE49-F238E27FC236}">
                <a16:creationId xmlns:a16="http://schemas.microsoft.com/office/drawing/2014/main" id="{E62ACD40-8B99-4425-B3B3-DD0C68E9F862}"/>
              </a:ext>
            </a:extLst>
          </p:cNvPr>
          <p:cNvSpPr/>
          <p:nvPr/>
        </p:nvSpPr>
        <p:spPr>
          <a:xfrm>
            <a:off x="2081048" y="932156"/>
            <a:ext cx="9903806" cy="5202314"/>
          </a:xfrm>
          <a:prstGeom prst="roundRect">
            <a:avLst>
              <a:gd name="adj" fmla="val 10059"/>
            </a:avLst>
          </a:prstGeom>
          <a:solidFill>
            <a:schemeClr val="bg1"/>
          </a:solidFill>
          <a:ln w="19050" cap="flat" cmpd="sng">
            <a:solidFill>
              <a:schemeClr val="accent1">
                <a:lumMod val="75000"/>
              </a:schemeClr>
            </a:solidFill>
            <a:prstDash val="solid"/>
            <a:round/>
            <a:headEnd type="none" w="sm" len="sm"/>
            <a:tailEnd type="none" w="sm" len="sm"/>
          </a:ln>
        </p:spPr>
        <p:txBody>
          <a:bodyPr spcFirstLastPara="1" wrap="square" lIns="77397" tIns="38688" rIns="77397" bIns="38688" anchor="ctr" anchorCtr="0">
            <a:noAutofit/>
          </a:bodyPr>
          <a:lstStyle/>
          <a:p>
            <a:pPr marL="342900" indent="-342900" algn="just">
              <a:spcAft>
                <a:spcPts val="1000"/>
              </a:spcAft>
              <a:buClr>
                <a:srgbClr val="061745"/>
              </a:buClr>
              <a:buSzPts val="1800"/>
              <a:buFont typeface="+mj-lt"/>
              <a:buAutoNum type="arabicPeriod" startAt="8"/>
            </a:pPr>
            <a:r>
              <a:rPr lang="es-ES" sz="1800" dirty="0">
                <a:solidFill>
                  <a:schemeClr val="accent1">
                    <a:lumMod val="50000"/>
                  </a:schemeClr>
                </a:solidFill>
                <a:ea typeface="Roboto"/>
                <a:cs typeface="Roboto"/>
                <a:sym typeface="Roboto"/>
              </a:rPr>
              <a:t>Obligación de cumplir todas las condiciones generales del Plan de Recuperación (aportación de información, plan antifraude, etc.).</a:t>
            </a:r>
          </a:p>
          <a:p>
            <a:pPr marL="342900" indent="-342900" algn="just">
              <a:spcAft>
                <a:spcPts val="1000"/>
              </a:spcAft>
              <a:buClr>
                <a:srgbClr val="061745"/>
              </a:buClr>
              <a:buSzPts val="1800"/>
              <a:buFont typeface="+mj-lt"/>
              <a:buAutoNum type="arabicPeriod" startAt="8"/>
            </a:pPr>
            <a:r>
              <a:rPr lang="es-ES" dirty="0">
                <a:solidFill>
                  <a:schemeClr val="accent1">
                    <a:lumMod val="50000"/>
                  </a:schemeClr>
                </a:solidFill>
                <a:ea typeface="Roboto"/>
                <a:cs typeface="Roboto"/>
                <a:sym typeface="Roboto"/>
              </a:rPr>
              <a:t>Las solicitudes de los destinatarios últimos serán atendidas por parte de las CCAA </a:t>
            </a:r>
            <a:r>
              <a:rPr lang="es-ES" b="1" dirty="0">
                <a:solidFill>
                  <a:schemeClr val="accent1">
                    <a:lumMod val="50000"/>
                  </a:schemeClr>
                </a:solidFill>
                <a:ea typeface="Roboto"/>
                <a:cs typeface="Roboto"/>
                <a:sym typeface="Roboto"/>
              </a:rPr>
              <a:t>por riguroso orden de presentación hasta el agotamiento de los fondos</a:t>
            </a:r>
            <a:r>
              <a:rPr lang="es-ES" dirty="0">
                <a:solidFill>
                  <a:schemeClr val="accent1">
                    <a:lumMod val="50000"/>
                  </a:schemeClr>
                </a:solidFill>
                <a:ea typeface="Roboto"/>
                <a:cs typeface="Roboto"/>
                <a:sym typeface="Roboto"/>
              </a:rPr>
              <a:t>.</a:t>
            </a:r>
            <a:endParaRPr lang="es-ES" b="1" dirty="0">
              <a:solidFill>
                <a:schemeClr val="accent1">
                  <a:lumMod val="50000"/>
                </a:schemeClr>
              </a:solidFill>
              <a:ea typeface="Roboto"/>
              <a:cs typeface="Roboto"/>
              <a:sym typeface="Roboto"/>
            </a:endParaRPr>
          </a:p>
          <a:p>
            <a:pPr marL="342900" indent="-342900" algn="just">
              <a:spcAft>
                <a:spcPts val="1000"/>
              </a:spcAft>
              <a:buClr>
                <a:srgbClr val="061745"/>
              </a:buClr>
              <a:buSzPts val="1800"/>
              <a:buFont typeface="+mj-lt"/>
              <a:buAutoNum type="arabicPeriod" startAt="8"/>
            </a:pPr>
            <a:r>
              <a:rPr lang="es-ES" dirty="0">
                <a:solidFill>
                  <a:schemeClr val="accent1">
                    <a:lumMod val="50000"/>
                  </a:schemeClr>
                </a:solidFill>
                <a:ea typeface="Roboto"/>
                <a:cs typeface="Roboto"/>
                <a:sym typeface="Roboto"/>
              </a:rPr>
              <a:t>Se establecen </a:t>
            </a:r>
            <a:r>
              <a:rPr lang="es-ES" b="1" dirty="0">
                <a:solidFill>
                  <a:schemeClr val="accent1">
                    <a:lumMod val="50000"/>
                  </a:schemeClr>
                </a:solidFill>
                <a:ea typeface="Roboto"/>
                <a:cs typeface="Roboto"/>
                <a:sym typeface="Roboto"/>
              </a:rPr>
              <a:t>dos hitos de control </a:t>
            </a:r>
            <a:r>
              <a:rPr lang="es-ES" dirty="0">
                <a:solidFill>
                  <a:schemeClr val="accent1">
                    <a:lumMod val="50000"/>
                  </a:schemeClr>
                </a:solidFill>
                <a:ea typeface="Roboto"/>
                <a:cs typeface="Roboto"/>
                <a:sym typeface="Roboto"/>
              </a:rPr>
              <a:t>de la ejecución del presupuesto, a efectos de poder valorar el grado de ejecución correspondiente y, en su caso, el reintegro anticipado del saldo no ejecutado ni comprometido. Estos hitos de control será el </a:t>
            </a:r>
            <a:r>
              <a:rPr lang="es-ES" b="1" dirty="0">
                <a:solidFill>
                  <a:schemeClr val="accent1">
                    <a:lumMod val="50000"/>
                  </a:schemeClr>
                </a:solidFill>
                <a:ea typeface="Roboto"/>
                <a:cs typeface="Roboto"/>
                <a:sym typeface="Roboto"/>
              </a:rPr>
              <a:t>30 de noviembre de 2023 y el 31 de enero de 2024.</a:t>
            </a:r>
          </a:p>
          <a:p>
            <a:pPr marL="342900" indent="-342900" algn="just">
              <a:spcAft>
                <a:spcPts val="1000"/>
              </a:spcAft>
              <a:buClr>
                <a:srgbClr val="061745"/>
              </a:buClr>
              <a:buSzPts val="1800"/>
              <a:buFont typeface="+mj-lt"/>
              <a:buAutoNum type="arabicPeriod" startAt="8"/>
            </a:pPr>
            <a:r>
              <a:rPr lang="es-ES" dirty="0">
                <a:solidFill>
                  <a:schemeClr val="accent1">
                    <a:lumMod val="50000"/>
                  </a:schemeClr>
                </a:solidFill>
                <a:ea typeface="Roboto"/>
                <a:cs typeface="Roboto"/>
                <a:sym typeface="Roboto"/>
              </a:rPr>
              <a:t>Podrá exigirse el reintegro anticipado de un porcentaje de hasta el 50% del presupuesto no comprometido por las Comunidades Autónomas y por las ciudades de Ceuta y Melilla si a </a:t>
            </a:r>
            <a:r>
              <a:rPr lang="es-ES" b="1" dirty="0">
                <a:solidFill>
                  <a:schemeClr val="accent1">
                    <a:lumMod val="50000"/>
                  </a:schemeClr>
                </a:solidFill>
                <a:ea typeface="Roboto"/>
                <a:cs typeface="Roboto"/>
                <a:sym typeface="Roboto"/>
              </a:rPr>
              <a:t>31 de enero de 2024</a:t>
            </a:r>
            <a:r>
              <a:rPr lang="es-ES" dirty="0">
                <a:solidFill>
                  <a:schemeClr val="accent1">
                    <a:lumMod val="50000"/>
                  </a:schemeClr>
                </a:solidFill>
                <a:ea typeface="Roboto"/>
                <a:cs typeface="Roboto"/>
                <a:sym typeface="Roboto"/>
              </a:rPr>
              <a:t>, se constatase un grado de compromiso del presupuesto asignado a cada una de ellas inferior a un porcentaje del 60% del mismo. </a:t>
            </a:r>
          </a:p>
        </p:txBody>
      </p:sp>
      <p:sp>
        <p:nvSpPr>
          <p:cNvPr id="4" name="Rectángulo: una sola esquina redondeada 3">
            <a:extLst>
              <a:ext uri="{FF2B5EF4-FFF2-40B4-BE49-F238E27FC236}">
                <a16:creationId xmlns:a16="http://schemas.microsoft.com/office/drawing/2014/main" id="{083CE5B9-657A-415B-8EA7-36E4FE80F828}"/>
              </a:ext>
            </a:extLst>
          </p:cNvPr>
          <p:cNvSpPr/>
          <p:nvPr/>
        </p:nvSpPr>
        <p:spPr>
          <a:xfrm>
            <a:off x="4446" y="815975"/>
            <a:ext cx="1833880" cy="5400039"/>
          </a:xfrm>
          <a:prstGeom prst="round1Rect">
            <a:avLst/>
          </a:prstGeom>
          <a:solidFill>
            <a:srgbClr val="061745"/>
          </a:solidFill>
          <a:ln>
            <a:solidFill>
              <a:srgbClr val="0617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Características del Real Decreto</a:t>
            </a:r>
          </a:p>
        </p:txBody>
      </p:sp>
    </p:spTree>
    <p:extLst>
      <p:ext uri="{BB962C8B-B14F-4D97-AF65-F5344CB8AC3E}">
        <p14:creationId xmlns:p14="http://schemas.microsoft.com/office/powerpoint/2010/main" val="1806658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5997</TotalTime>
  <Words>3958</Words>
  <Application>Microsoft Office PowerPoint</Application>
  <PresentationFormat>Panorámica</PresentationFormat>
  <Paragraphs>306</Paragraphs>
  <Slides>24</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Arial</vt:lpstr>
      <vt:lpstr>Calibri</vt:lpstr>
      <vt:lpstr>Calibri Light</vt:lpstr>
      <vt:lpstr>Century Gothic</vt:lpstr>
      <vt:lpstr>Fira Sans Extra Condensed Medium</vt:lpstr>
      <vt:lpstr>Montserrat</vt:lpstr>
      <vt:lpstr>Open Sans</vt:lpstr>
      <vt:lpstr>Roboto</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Semprún Wilde, África Marta</dc:creator>
  <cp:lastModifiedBy>Feteia General</cp:lastModifiedBy>
  <cp:revision>808</cp:revision>
  <dcterms:created xsi:type="dcterms:W3CDTF">2021-10-29T11:50:18Z</dcterms:created>
  <dcterms:modified xsi:type="dcterms:W3CDTF">2022-12-19T19:38:10Z</dcterms:modified>
</cp:coreProperties>
</file>