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0947-26EC-49C8-8351-AEA451AA3595}" type="datetimeFigureOut">
              <a:rPr lang="es-ES" smtClean="0"/>
              <a:t>20/09/2019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5F1E5-8C3F-461C-8384-A58A0B43C1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6183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0947-26EC-49C8-8351-AEA451AA3595}" type="datetimeFigureOut">
              <a:rPr lang="es-ES" smtClean="0"/>
              <a:t>20/09/2019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5F1E5-8C3F-461C-8384-A58A0B43C1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374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0947-26EC-49C8-8351-AEA451AA3595}" type="datetimeFigureOut">
              <a:rPr lang="es-ES" smtClean="0"/>
              <a:t>20/09/2019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5F1E5-8C3F-461C-8384-A58A0B43C1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710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0947-26EC-49C8-8351-AEA451AA3595}" type="datetimeFigureOut">
              <a:rPr lang="es-ES" smtClean="0"/>
              <a:t>20/09/2019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5F1E5-8C3F-461C-8384-A58A0B43C1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0947-26EC-49C8-8351-AEA451AA3595}" type="datetimeFigureOut">
              <a:rPr lang="es-ES" smtClean="0"/>
              <a:t>20/09/2019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5F1E5-8C3F-461C-8384-A58A0B43C1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28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0947-26EC-49C8-8351-AEA451AA3595}" type="datetimeFigureOut">
              <a:rPr lang="es-ES" smtClean="0"/>
              <a:t>20/09/2019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5F1E5-8C3F-461C-8384-A58A0B43C1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1873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0947-26EC-49C8-8351-AEA451AA3595}" type="datetimeFigureOut">
              <a:rPr lang="es-ES" smtClean="0"/>
              <a:t>20/09/2019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5F1E5-8C3F-461C-8384-A58A0B43C1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849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0947-26EC-49C8-8351-AEA451AA3595}" type="datetimeFigureOut">
              <a:rPr lang="es-ES" smtClean="0"/>
              <a:t>20/09/2019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5F1E5-8C3F-461C-8384-A58A0B43C1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6370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0947-26EC-49C8-8351-AEA451AA3595}" type="datetimeFigureOut">
              <a:rPr lang="es-ES" smtClean="0"/>
              <a:t>20/09/2019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5F1E5-8C3F-461C-8384-A58A0B43C1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131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0947-26EC-49C8-8351-AEA451AA3595}" type="datetimeFigureOut">
              <a:rPr lang="es-ES" smtClean="0"/>
              <a:t>20/09/2019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5F1E5-8C3F-461C-8384-A58A0B43C1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440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0947-26EC-49C8-8351-AEA451AA3595}" type="datetimeFigureOut">
              <a:rPr lang="es-ES" smtClean="0"/>
              <a:t>20/09/2019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5F1E5-8C3F-461C-8384-A58A0B43C1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6540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C0947-26EC-49C8-8351-AEA451AA3595}" type="datetimeFigureOut">
              <a:rPr lang="es-ES" smtClean="0"/>
              <a:t>20/09/2019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5F1E5-8C3F-461C-8384-A58A0B43C1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462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uabogadodefensor.com/delito-blanqueo-capitales/" TargetMode="External"/><Relationship Id="rId13" Type="http://schemas.openxmlformats.org/officeDocument/2006/relationships/hyperlink" Target="https://www.tuabogadodefensor.com/delito-de-terrorismo/" TargetMode="External"/><Relationship Id="rId3" Type="http://schemas.openxmlformats.org/officeDocument/2006/relationships/hyperlink" Target="https://www.tuabogadodefensor.com/delitos-contra-la-intimidad/" TargetMode="External"/><Relationship Id="rId7" Type="http://schemas.openxmlformats.org/officeDocument/2006/relationships/hyperlink" Target="https://www.tuabogadodefensor.com/delitos-contra-propiedad-industrial/" TargetMode="External"/><Relationship Id="rId12" Type="http://schemas.openxmlformats.org/officeDocument/2006/relationships/hyperlink" Target="https://www.tuabogadodefensor.com/delito-de-trafico-de-drogas/" TargetMode="External"/><Relationship Id="rId2" Type="http://schemas.openxmlformats.org/officeDocument/2006/relationships/hyperlink" Target="https://www.tuabogadodefensor.com/delitos-pornografia-infanti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uabogadodefensor.com/delito-danos-informaticos/" TargetMode="External"/><Relationship Id="rId11" Type="http://schemas.openxmlformats.org/officeDocument/2006/relationships/hyperlink" Target="https://www.tuabogadodefensor.com/delito-estafa-inmobiliaria/" TargetMode="External"/><Relationship Id="rId5" Type="http://schemas.openxmlformats.org/officeDocument/2006/relationships/hyperlink" Target="https://www.tuabogadodefensor.com/delito-de-alzamiento-de-bienes/" TargetMode="External"/><Relationship Id="rId10" Type="http://schemas.openxmlformats.org/officeDocument/2006/relationships/hyperlink" Target="https://www.tuabogadodefensor.com/delito-contra-derecho-trabajadores/" TargetMode="External"/><Relationship Id="rId4" Type="http://schemas.openxmlformats.org/officeDocument/2006/relationships/hyperlink" Target="https://www.tuabogadodefensor.com/delitos-informaticos/" TargetMode="External"/><Relationship Id="rId9" Type="http://schemas.openxmlformats.org/officeDocument/2006/relationships/hyperlink" Target="https://www.tuabogadodefensor.com/delito-contra-hacienda-publica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61323" y="1738184"/>
            <a:ext cx="9144000" cy="2387600"/>
          </a:xfrm>
        </p:spPr>
        <p:txBody>
          <a:bodyPr/>
          <a:lstStyle/>
          <a:p>
            <a:r>
              <a:rPr lang="es-ES" sz="8800" b="1" dirty="0" smtClean="0"/>
              <a:t>COMPLIANCE</a:t>
            </a:r>
            <a:r>
              <a:rPr lang="es-ES" b="1" dirty="0" smtClean="0"/>
              <a:t>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61323" y="3462080"/>
            <a:ext cx="9144000" cy="1655762"/>
          </a:xfrm>
        </p:spPr>
        <p:txBody>
          <a:bodyPr>
            <a:normAutofit/>
          </a:bodyPr>
          <a:lstStyle/>
          <a:p>
            <a:r>
              <a:rPr lang="es-ES" sz="3600" dirty="0" smtClean="0"/>
              <a:t>CONGRESO FETEIA</a:t>
            </a:r>
            <a:endParaRPr lang="es-ES" sz="3600" dirty="0"/>
          </a:p>
        </p:txBody>
      </p:sp>
      <p:sp>
        <p:nvSpPr>
          <p:cNvPr id="4" name="Rectángulo 3"/>
          <p:cNvSpPr/>
          <p:nvPr/>
        </p:nvSpPr>
        <p:spPr>
          <a:xfrm>
            <a:off x="5906279" y="5187960"/>
            <a:ext cx="572899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 smtClean="0"/>
              <a:t>Juan Carlos Peinado García</a:t>
            </a:r>
          </a:p>
          <a:p>
            <a:r>
              <a:rPr lang="es-ES" sz="4000" dirty="0" smtClean="0"/>
              <a:t>Gijón</a:t>
            </a:r>
            <a:r>
              <a:rPr lang="es-ES" sz="4000" dirty="0"/>
              <a:t>, 21 septiembre 2019</a:t>
            </a:r>
          </a:p>
        </p:txBody>
      </p:sp>
    </p:spTree>
    <p:extLst>
      <p:ext uri="{BB962C8B-B14F-4D97-AF65-F5344CB8AC3E}">
        <p14:creationId xmlns:p14="http://schemas.microsoft.com/office/powerpoint/2010/main" val="244064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FUNCIONES DEL COMPLIANCE OFFICER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Supervisión del funcionamiento y cumplimiento del modelo de </a:t>
            </a:r>
            <a:r>
              <a:rPr lang="es-ES" dirty="0" err="1" smtClean="0"/>
              <a:t>compliance</a:t>
            </a:r>
            <a:r>
              <a:rPr lang="es-ES" dirty="0" smtClean="0"/>
              <a:t> Penal</a:t>
            </a:r>
          </a:p>
          <a:p>
            <a:r>
              <a:rPr lang="es-ES" dirty="0" smtClean="0"/>
              <a:t>Información y formación a los empleados sobre el modelo de </a:t>
            </a:r>
            <a:r>
              <a:rPr lang="es-ES" dirty="0" err="1" smtClean="0"/>
              <a:t>compliance</a:t>
            </a:r>
            <a:r>
              <a:rPr lang="es-ES" dirty="0" smtClean="0"/>
              <a:t> penal</a:t>
            </a:r>
          </a:p>
          <a:p>
            <a:r>
              <a:rPr lang="es-ES" dirty="0" smtClean="0"/>
              <a:t>Vigilancia y control del personal de la empresa mediante el seguimiento de una matriz de riesgos penales</a:t>
            </a:r>
          </a:p>
          <a:p>
            <a:r>
              <a:rPr lang="es-ES" dirty="0" smtClean="0"/>
              <a:t>Revisión y modificación del modelo de prevención penal</a:t>
            </a:r>
          </a:p>
          <a:p>
            <a:r>
              <a:rPr lang="es-ES" dirty="0" smtClean="0"/>
              <a:t>Gestión del canal de denunciase investigaciones internas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2571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DELITOS QUE PUEDEN SER COMETIDOS POR LAS PERSONAS JURIDICAS</a:t>
            </a:r>
            <a:endParaRPr lang="es-E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6348" tIns="-6348" rIns="-6348" bIns="-634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838200" y="1825624"/>
            <a:ext cx="4614949" cy="4708179"/>
          </a:xfrm>
        </p:spPr>
        <p:txBody>
          <a:bodyPr>
            <a:normAutofit fontScale="55000" lnSpcReduction="20000"/>
          </a:bodyPr>
          <a:lstStyle/>
          <a:p>
            <a:r>
              <a:rPr lang="es-ES" dirty="0"/>
              <a:t>Tráfico ilegal de órganos (art. 156 bis.3).</a:t>
            </a:r>
          </a:p>
          <a:p>
            <a:r>
              <a:rPr lang="es-ES" dirty="0"/>
              <a:t>Trata de seres humanos (art. 177 bis 7).</a:t>
            </a:r>
          </a:p>
          <a:p>
            <a:r>
              <a:rPr lang="es-ES" dirty="0">
                <a:hlinkClick r:id="rId2"/>
              </a:rPr>
              <a:t>Delitos relativos a la prostitución y corrupción de menores</a:t>
            </a:r>
            <a:r>
              <a:rPr lang="es-ES" dirty="0"/>
              <a:t> (art. 189 bis).</a:t>
            </a:r>
          </a:p>
          <a:p>
            <a:r>
              <a:rPr lang="es-ES" dirty="0">
                <a:hlinkClick r:id="rId3"/>
              </a:rPr>
              <a:t>Delitos contra la intimidad, el derecho a la propia imagen</a:t>
            </a:r>
            <a:r>
              <a:rPr lang="es-ES" dirty="0"/>
              <a:t> (art. 197 </a:t>
            </a:r>
            <a:r>
              <a:rPr lang="es-ES" dirty="0" err="1"/>
              <a:t>quinquies</a:t>
            </a:r>
            <a:r>
              <a:rPr lang="es-ES" dirty="0"/>
              <a:t>).</a:t>
            </a:r>
          </a:p>
          <a:p>
            <a:r>
              <a:rPr lang="es-ES" dirty="0">
                <a:hlinkClick r:id="rId4"/>
              </a:rPr>
              <a:t>Estafas</a:t>
            </a:r>
            <a:r>
              <a:rPr lang="es-ES" dirty="0"/>
              <a:t> (art. 251 bis).</a:t>
            </a:r>
          </a:p>
          <a:p>
            <a:r>
              <a:rPr lang="es-ES" dirty="0">
                <a:hlinkClick r:id="rId5"/>
              </a:rPr>
              <a:t>Alzamiento de bienes</a:t>
            </a:r>
            <a:r>
              <a:rPr lang="es-ES" dirty="0"/>
              <a:t> (258 ter)</a:t>
            </a:r>
          </a:p>
          <a:p>
            <a:r>
              <a:rPr lang="es-ES" dirty="0">
                <a:hlinkClick r:id="rId5"/>
              </a:rPr>
              <a:t>Insolvencias punibles</a:t>
            </a:r>
            <a:r>
              <a:rPr lang="es-ES" dirty="0"/>
              <a:t> (art. 261 bis).</a:t>
            </a:r>
          </a:p>
          <a:p>
            <a:r>
              <a:rPr lang="es-ES" dirty="0">
                <a:hlinkClick r:id="rId6"/>
              </a:rPr>
              <a:t>Daños informáticos</a:t>
            </a:r>
            <a:r>
              <a:rPr lang="es-ES" dirty="0"/>
              <a:t> (art. 264 </a:t>
            </a:r>
            <a:r>
              <a:rPr lang="es-ES" dirty="0" err="1"/>
              <a:t>quater</a:t>
            </a:r>
            <a:r>
              <a:rPr lang="es-ES" dirty="0"/>
              <a:t>).</a:t>
            </a:r>
          </a:p>
          <a:p>
            <a:r>
              <a:rPr lang="es-ES" dirty="0">
                <a:hlinkClick r:id="rId7"/>
              </a:rPr>
              <a:t>Delitos contra propiedad intelectual e industrial, consumidores, corrupción negocios</a:t>
            </a:r>
            <a:r>
              <a:rPr lang="es-ES" dirty="0"/>
              <a:t> (art. 288).</a:t>
            </a:r>
          </a:p>
          <a:p>
            <a:r>
              <a:rPr lang="es-ES" dirty="0">
                <a:hlinkClick r:id="rId8"/>
              </a:rPr>
              <a:t>Receptación y Blanqueo de capitales</a:t>
            </a:r>
            <a:r>
              <a:rPr lang="es-ES" dirty="0"/>
              <a:t> (art. 302).</a:t>
            </a:r>
          </a:p>
          <a:p>
            <a:r>
              <a:rPr lang="es-ES" dirty="0">
                <a:hlinkClick r:id="rId9"/>
              </a:rPr>
              <a:t>Delito contra Hacienda Pública y Seguridad Social</a:t>
            </a:r>
            <a:r>
              <a:rPr lang="es-ES" dirty="0"/>
              <a:t> (art. 310 bis).</a:t>
            </a:r>
          </a:p>
          <a:p>
            <a:r>
              <a:rPr lang="es-ES" dirty="0">
                <a:hlinkClick r:id="rId10"/>
              </a:rPr>
              <a:t>Delitos contra los derechos de los trabajadores</a:t>
            </a:r>
            <a:r>
              <a:rPr lang="es-ES" dirty="0"/>
              <a:t> (art. 318).</a:t>
            </a:r>
          </a:p>
          <a:p>
            <a:r>
              <a:rPr lang="es-ES" dirty="0"/>
              <a:t>Delitos contra los derechos de los ciudadanos extranjeros (art. 318 bis</a:t>
            </a:r>
            <a:r>
              <a:rPr lang="es-ES" dirty="0" smtClean="0"/>
              <a:t>)</a:t>
            </a:r>
            <a:endParaRPr lang="es-ES" dirty="0"/>
          </a:p>
        </p:txBody>
      </p:sp>
      <p:sp>
        <p:nvSpPr>
          <p:cNvPr id="7" name="Marcador de contenido 5"/>
          <p:cNvSpPr txBox="1">
            <a:spLocks/>
          </p:cNvSpPr>
          <p:nvPr/>
        </p:nvSpPr>
        <p:spPr>
          <a:xfrm>
            <a:off x="6096000" y="1825625"/>
            <a:ext cx="5317375" cy="470817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>
                <a:hlinkClick r:id="rId11"/>
              </a:rPr>
              <a:t>Delitos de construcción, edificación y urbanización</a:t>
            </a:r>
            <a:r>
              <a:rPr lang="es-ES" dirty="0" smtClean="0"/>
              <a:t> (319).</a:t>
            </a:r>
          </a:p>
          <a:p>
            <a:r>
              <a:rPr lang="es-ES" dirty="0" smtClean="0"/>
              <a:t>Delitos contra el medio ambiente (arts. 327 y 328)</a:t>
            </a:r>
          </a:p>
          <a:p>
            <a:r>
              <a:rPr lang="es-ES" dirty="0" smtClean="0"/>
              <a:t>Delitos relativos a la energía nuclear (art. 343)</a:t>
            </a:r>
          </a:p>
          <a:p>
            <a:r>
              <a:rPr lang="es-ES" dirty="0" smtClean="0"/>
              <a:t>Delitos de riesgo provocados por explosivos (art. 348)</a:t>
            </a:r>
          </a:p>
          <a:p>
            <a:r>
              <a:rPr lang="es-ES" dirty="0" smtClean="0">
                <a:hlinkClick r:id="rId12"/>
              </a:rPr>
              <a:t>Delitos contra la salud pública</a:t>
            </a:r>
            <a:r>
              <a:rPr lang="es-ES" dirty="0" smtClean="0"/>
              <a:t> (art. 366)</a:t>
            </a:r>
          </a:p>
          <a:p>
            <a:r>
              <a:rPr lang="es-ES" dirty="0" smtClean="0"/>
              <a:t>Falsedad de medios de pago (art. 399 bis)</a:t>
            </a:r>
          </a:p>
          <a:p>
            <a:r>
              <a:rPr lang="es-ES" dirty="0" smtClean="0"/>
              <a:t>Cohecho (art. 427 bis)</a:t>
            </a:r>
          </a:p>
          <a:p>
            <a:r>
              <a:rPr lang="es-ES" dirty="0" smtClean="0"/>
              <a:t>Tráfico de influencias (art. 430)</a:t>
            </a:r>
          </a:p>
          <a:p>
            <a:r>
              <a:rPr lang="es-ES" dirty="0" smtClean="0"/>
              <a:t>Delitos contra los derechos fundamentales y libertades públicas (art. 510 bis)</a:t>
            </a:r>
          </a:p>
          <a:p>
            <a:r>
              <a:rPr lang="es-ES" dirty="0" smtClean="0"/>
              <a:t>Delitos de organización (art. 570 </a:t>
            </a:r>
            <a:r>
              <a:rPr lang="es-ES" dirty="0" err="1" smtClean="0"/>
              <a:t>quarter</a:t>
            </a:r>
            <a:r>
              <a:rPr lang="es-ES" dirty="0" smtClean="0"/>
              <a:t>)</a:t>
            </a:r>
          </a:p>
          <a:p>
            <a:r>
              <a:rPr lang="es-ES" dirty="0" smtClean="0">
                <a:hlinkClick r:id="rId13"/>
              </a:rPr>
              <a:t>Financiación del terrorismo</a:t>
            </a:r>
            <a:r>
              <a:rPr lang="es-ES" dirty="0" smtClean="0"/>
              <a:t> (art. 576).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84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CATÁLOGO DE PENAS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Multa por cuotas o proporcional</a:t>
            </a:r>
          </a:p>
          <a:p>
            <a:r>
              <a:rPr lang="es-ES" dirty="0" smtClean="0"/>
              <a:t>DISOLUCIÓN de la empresa</a:t>
            </a:r>
          </a:p>
          <a:p>
            <a:r>
              <a:rPr lang="es-ES" dirty="0" smtClean="0"/>
              <a:t>Suspensión de actividades ( no mas 5 años)</a:t>
            </a:r>
          </a:p>
          <a:p>
            <a:r>
              <a:rPr lang="es-ES" dirty="0" smtClean="0"/>
              <a:t>Clausura de locales</a:t>
            </a:r>
          </a:p>
          <a:p>
            <a:r>
              <a:rPr lang="es-ES" dirty="0" smtClean="0"/>
              <a:t>Prohibición de actividades</a:t>
            </a:r>
          </a:p>
          <a:p>
            <a:r>
              <a:rPr lang="es-ES" dirty="0" smtClean="0"/>
              <a:t>Inhabilitación para obtener subvenciones o ayudas Públicas y contratar con el Sector Público, y gozas de beneficios o ayudas </a:t>
            </a:r>
            <a:r>
              <a:rPr lang="es-ES" dirty="0" smtClean="0"/>
              <a:t>fiscales o </a:t>
            </a:r>
            <a:r>
              <a:rPr lang="es-ES" dirty="0" smtClean="0"/>
              <a:t>de la Seguridad Social </a:t>
            </a:r>
          </a:p>
          <a:p>
            <a:r>
              <a:rPr lang="es-ES" dirty="0" smtClean="0"/>
              <a:t>Intervención Judicial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9244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44144" y="2011680"/>
            <a:ext cx="8304212" cy="1600200"/>
          </a:xfrm>
        </p:spPr>
        <p:txBody>
          <a:bodyPr>
            <a:normAutofit/>
          </a:bodyPr>
          <a:lstStyle/>
          <a:p>
            <a:pPr algn="ctr"/>
            <a:r>
              <a:rPr lang="es-ES" sz="4000" dirty="0" smtClean="0"/>
              <a:t>Cumplimiento de normas empresariales y </a:t>
            </a:r>
            <a:r>
              <a:rPr lang="es-ES" sz="4000" dirty="0" smtClean="0"/>
              <a:t>responsabilidad </a:t>
            </a:r>
            <a:r>
              <a:rPr lang="es-ES" sz="4000" dirty="0" smtClean="0"/>
              <a:t>penal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359791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SITUACIÓN PREVIA HASTA EL AÑO 2010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354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SOCIETAS DELINQUERE NON POTEST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ARTÍCULO 31 CÓDIGO PENAL</a:t>
            </a:r>
          </a:p>
          <a:p>
            <a:r>
              <a:rPr lang="es-ES" dirty="0" smtClean="0"/>
              <a:t>ACUACIÓN EN NOMBRE DE OTRO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6240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LEGISLACIONES EUROPEAS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Legislación holandesa: ley 23 de junio de 1976</a:t>
            </a:r>
          </a:p>
          <a:p>
            <a:r>
              <a:rPr lang="es-ES" dirty="0" smtClean="0"/>
              <a:t>Artículo 51 Código Penal</a:t>
            </a:r>
          </a:p>
          <a:p>
            <a:r>
              <a:rPr lang="es-ES" dirty="0" smtClean="0"/>
              <a:t>Legislación Francesa</a:t>
            </a:r>
          </a:p>
          <a:p>
            <a:r>
              <a:rPr lang="es-ES" dirty="0" err="1" smtClean="0"/>
              <a:t>Artíclos</a:t>
            </a:r>
            <a:r>
              <a:rPr lang="es-ES" dirty="0" smtClean="0"/>
              <a:t> 121 y </a:t>
            </a:r>
            <a:r>
              <a:rPr lang="es-ES" dirty="0" err="1" smtClean="0"/>
              <a:t>ss</a:t>
            </a:r>
            <a:r>
              <a:rPr lang="es-ES" dirty="0" smtClean="0"/>
              <a:t> Código Penal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9059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Ley Orgánica 5/2010 de reforma del código Penal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Introducción originaria Responsabilidad penal de las personas jurídicas</a:t>
            </a:r>
          </a:p>
          <a:p>
            <a:r>
              <a:rPr lang="es-ES" dirty="0" smtClean="0"/>
              <a:t>Artículo 31 bis Código Penal</a:t>
            </a:r>
          </a:p>
          <a:p>
            <a:r>
              <a:rPr lang="es-ES" dirty="0" smtClean="0"/>
              <a:t>Cinco Párrafos</a:t>
            </a:r>
          </a:p>
          <a:p>
            <a:r>
              <a:rPr lang="es-ES" dirty="0" smtClean="0"/>
              <a:t>Exclusión del Estado, Administraciones Públicas, Organismos Reguladores, Agencias y Entidades Públicas Empresariales, Partidos </a:t>
            </a:r>
            <a:r>
              <a:rPr lang="es-ES" dirty="0" err="1" smtClean="0"/>
              <a:t>Politicos</a:t>
            </a:r>
            <a:r>
              <a:rPr lang="es-ES" dirty="0" smtClean="0"/>
              <a:t> y Sindicatos, Organizaciones Internacionales de Derecho Público, ni otras que ejerzan potestades públicas de soberanía, administrativas o Sociedades Mercantiles Estatales que ejecuten Políticas Públicas, o presten servicios de interés económico General.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5087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Nueva Regulación Legal tras la Ley Orgánica 1/2015 de 30 de Marzo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Artículos 31 bis, (cinco Párrafos, con especial interés de los Párrafos 1.B, 2,3 y 5</a:t>
            </a:r>
          </a:p>
          <a:p>
            <a:r>
              <a:rPr lang="es-ES" dirty="0" smtClean="0"/>
              <a:t>Artículo 31 ter, </a:t>
            </a:r>
          </a:p>
          <a:p>
            <a:r>
              <a:rPr lang="es-ES" dirty="0" smtClean="0"/>
              <a:t>Artículo 31 </a:t>
            </a:r>
            <a:r>
              <a:rPr lang="es-ES" dirty="0" err="1" smtClean="0"/>
              <a:t>Quater</a:t>
            </a:r>
            <a:r>
              <a:rPr lang="es-ES" dirty="0" smtClean="0"/>
              <a:t>,</a:t>
            </a:r>
          </a:p>
          <a:p>
            <a:r>
              <a:rPr lang="es-ES" dirty="0" smtClean="0"/>
              <a:t>Artículo 21 </a:t>
            </a:r>
            <a:r>
              <a:rPr lang="es-ES" dirty="0" err="1" smtClean="0"/>
              <a:t>Quinquies</a:t>
            </a:r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41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</a:t>
            </a:r>
            <a:r>
              <a:rPr lang="es-ES" dirty="0" smtClean="0"/>
              <a:t>es el </a:t>
            </a:r>
            <a:r>
              <a:rPr lang="es-ES" dirty="0" err="1" smtClean="0"/>
              <a:t>Compliance</a:t>
            </a:r>
            <a:r>
              <a:rPr lang="es-ES" dirty="0" smtClean="0"/>
              <a:t> Penal?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Conjunto de normas o procedimientos y mecanismos de control tendentes a garantizar el firme cumplimiento de la legalidad</a:t>
            </a:r>
          </a:p>
          <a:p>
            <a:r>
              <a:rPr lang="es-ES" dirty="0" smtClean="0"/>
              <a:t>Profundiza en la aplicación de modelos de gestión empresarial, alineados con los principios de buen Gobierno, trasparencia y responsabilidad social corporativa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066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COMPLIANCE OFFICER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Órgano que goce de autoridad y que tenga poderes de autónomos de iniciativa y control de la organización</a:t>
            </a:r>
          </a:p>
          <a:p>
            <a:r>
              <a:rPr lang="es-ES" dirty="0" smtClean="0"/>
              <a:t>Detenta atribuciones directamente relacionadas con vigilar que, en el seno de la persona Jurídica, se cumplen las previsiones del </a:t>
            </a:r>
            <a:r>
              <a:rPr lang="es-ES" dirty="0" err="1" smtClean="0"/>
              <a:t>Compliance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69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551</Words>
  <Application>Microsoft Office PowerPoint</Application>
  <PresentationFormat>Panorámica</PresentationFormat>
  <Paragraphs>69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COMPLIANCE  </vt:lpstr>
      <vt:lpstr>Cumplimiento de normas empresariales y responsabilidad penal</vt:lpstr>
      <vt:lpstr>SITUACIÓN PREVIA HASTA EL AÑO 2010</vt:lpstr>
      <vt:lpstr>SOCIETAS DELINQUERE NON POTEST</vt:lpstr>
      <vt:lpstr>LEGISLACIONES EUROPEAS</vt:lpstr>
      <vt:lpstr>Ley Orgánica 5/2010 de reforma del código Penal</vt:lpstr>
      <vt:lpstr>Nueva Regulación Legal tras la Ley Orgánica 1/2015 de 30 de Marzo</vt:lpstr>
      <vt:lpstr>¿Qué es el Compliance Penal?</vt:lpstr>
      <vt:lpstr>EL COMPLIANCE OFFICER</vt:lpstr>
      <vt:lpstr>FUNCIONES DEL COMPLIANCE OFFICER</vt:lpstr>
      <vt:lpstr>DELITOS QUE PUEDEN SER COMETIDOS POR LAS PERSONAS JURIDICAS</vt:lpstr>
      <vt:lpstr>CATÁLOGO DE PENAS</vt:lpstr>
    </vt:vector>
  </TitlesOfParts>
  <Company>Comunidad de Madrid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Compliance  Gijon 21 septiembre 2019</dc:title>
  <dc:creator>ICM</dc:creator>
  <cp:lastModifiedBy>Juan Peinado</cp:lastModifiedBy>
  <cp:revision>9</cp:revision>
  <dcterms:created xsi:type="dcterms:W3CDTF">2019-09-20T10:24:35Z</dcterms:created>
  <dcterms:modified xsi:type="dcterms:W3CDTF">2019-09-20T14:17:08Z</dcterms:modified>
</cp:coreProperties>
</file>